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6" roundtripDataSignature="AMtx7mjA0h5OSrZ5EW2ftDXgk8PDPz3O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125433-916B-4B71-ACFE-37B6D529B376}">
  <a:tblStyle styleId="{A3125433-916B-4B71-ACFE-37B6D529B376}" styleName="Table_0">
    <a:wholeTbl>
      <a:tcTxStyle b="off" i="off">
        <a:font>
          <a:latin typeface="Tw Cen MT"/>
          <a:ea typeface="Tw Cen MT"/>
          <a:cs typeface="Tw Cen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0FC"/>
          </a:solidFill>
        </a:fill>
      </a:tcStyle>
    </a:wholeTbl>
    <a:band1H>
      <a:tcTxStyle/>
      <a:tcStyle>
        <a:fill>
          <a:solidFill>
            <a:srgbClr val="CCE0F8"/>
          </a:solidFill>
        </a:fill>
      </a:tcStyle>
    </a:band1H>
    <a:band2H>
      <a:tcTxStyle/>
    </a:band2H>
    <a:band1V>
      <a:tcTxStyle/>
      <a:tcStyle>
        <a:fill>
          <a:solidFill>
            <a:srgbClr val="CCE0F8"/>
          </a:solidFill>
        </a:fill>
      </a:tcStyle>
    </a:band1V>
    <a:band2V>
      <a:tcTxStyle/>
    </a:band2V>
    <a:lastCol>
      <a:tcTxStyle b="on" i="off">
        <a:font>
          <a:latin typeface="Tw Cen MT"/>
          <a:ea typeface="Tw Cen MT"/>
          <a:cs typeface="Tw Cen MT"/>
        </a:font>
        <a:schemeClr val="lt1"/>
      </a:tcTxStyle>
      <a:tcStyle>
        <a:fill>
          <a:solidFill>
            <a:schemeClr val="accent1"/>
          </a:solidFill>
        </a:fill>
      </a:tcStyle>
    </a:lastCol>
    <a:firstCol>
      <a:tcTxStyle b="on" i="off">
        <a:font>
          <a:latin typeface="Tw Cen MT"/>
          <a:ea typeface="Tw Cen MT"/>
          <a:cs typeface="Tw Cen MT"/>
        </a:font>
        <a:schemeClr val="lt1"/>
      </a:tcTxStyle>
      <a:tcStyle>
        <a:fill>
          <a:solidFill>
            <a:schemeClr val="accent1"/>
          </a:solidFill>
        </a:fill>
      </a:tcStyle>
    </a:firstCol>
    <a:lastRow>
      <a:tcTxStyle b="on" i="off">
        <a:font>
          <a:latin typeface="Tw Cen MT"/>
          <a:ea typeface="Tw Cen MT"/>
          <a:cs typeface="Tw Cen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w Cen MT"/>
          <a:ea typeface="Tw Cen MT"/>
          <a:cs typeface="Tw Cen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2A36F00D-6F6A-4B8C-AEDE-1915292671FE}" styleName="Table_1">
    <a:wholeTbl>
      <a:tcTxStyle b="off" i="off">
        <a:font>
          <a:latin typeface="Tw Cen MT"/>
          <a:ea typeface="Tw Cen MT"/>
          <a:cs typeface="Tw Cen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DF4E9"/>
          </a:solidFill>
        </a:fill>
      </a:tcStyle>
    </a:wholeTbl>
    <a:band1H>
      <a:tcTxStyle/>
      <a:tcStyle>
        <a:fill>
          <a:solidFill>
            <a:srgbClr val="D8E9D0"/>
          </a:solidFill>
        </a:fill>
      </a:tcStyle>
    </a:band1H>
    <a:band2H>
      <a:tcTxStyle/>
    </a:band2H>
    <a:band1V>
      <a:tcTxStyle/>
      <a:tcStyle>
        <a:fill>
          <a:solidFill>
            <a:srgbClr val="D8E9D0"/>
          </a:solidFill>
        </a:fill>
      </a:tcStyle>
    </a:band1V>
    <a:band2V>
      <a:tcTxStyle/>
    </a:band2V>
    <a:lastCol>
      <a:tcTxStyle b="on" i="off">
        <a:font>
          <a:latin typeface="Tw Cen MT"/>
          <a:ea typeface="Tw Cen MT"/>
          <a:cs typeface="Tw Cen MT"/>
        </a:font>
        <a:schemeClr val="lt1"/>
      </a:tcTxStyle>
      <a:tcStyle>
        <a:fill>
          <a:solidFill>
            <a:schemeClr val="accent3"/>
          </a:solidFill>
        </a:fill>
      </a:tcStyle>
    </a:lastCol>
    <a:firstCol>
      <a:tcTxStyle b="on" i="off">
        <a:font>
          <a:latin typeface="Tw Cen MT"/>
          <a:ea typeface="Tw Cen MT"/>
          <a:cs typeface="Tw Cen MT"/>
        </a:font>
        <a:schemeClr val="lt1"/>
      </a:tcTxStyle>
      <a:tcStyle>
        <a:fill>
          <a:solidFill>
            <a:schemeClr val="accent3"/>
          </a:solidFill>
        </a:fill>
      </a:tcStyle>
    </a:firstCol>
    <a:lastRow>
      <a:tcTxStyle b="on" i="off">
        <a:font>
          <a:latin typeface="Tw Cen MT"/>
          <a:ea typeface="Tw Cen MT"/>
          <a:cs typeface="Tw Cen MT"/>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Tw Cen MT"/>
          <a:ea typeface="Tw Cen MT"/>
          <a:cs typeface="Tw Cen MT"/>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6" Type="http://customschemas.google.com/relationships/presentationmetadata" Target="metadata"/><Relationship Id="rId115" Type="http://schemas.openxmlformats.org/officeDocument/2006/relationships/slide" Target="slides/slide109.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descr="Droplets-HD-Title-R1d.png" id="13" name="Google Shape;13;p1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p111"/>
          <p:cNvSpPr txBox="1"/>
          <p:nvPr>
            <p:ph type="ctrTitle"/>
          </p:nvPr>
        </p:nvSpPr>
        <p:spPr>
          <a:xfrm>
            <a:off x="1751012" y="1300785"/>
            <a:ext cx="8689976" cy="250921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11"/>
          <p:cNvSpPr txBox="1"/>
          <p:nvPr>
            <p:ph idx="1" type="subTitle"/>
          </p:nvPr>
        </p:nvSpPr>
        <p:spPr>
          <a:xfrm>
            <a:off x="1751012" y="3886200"/>
            <a:ext cx="8689976" cy="1371599"/>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16" name="Google Shape;16;p11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1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1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 name="Shape 75"/>
        <p:cNvGrpSpPr/>
        <p:nvPr/>
      </p:nvGrpSpPr>
      <p:grpSpPr>
        <a:xfrm>
          <a:off x="0" y="0"/>
          <a:ext cx="0" cy="0"/>
          <a:chOff x="0" y="0"/>
          <a:chExt cx="0" cy="0"/>
        </a:xfrm>
      </p:grpSpPr>
      <p:pic>
        <p:nvPicPr>
          <p:cNvPr descr="Droplets-HD-Content-R1d.png" id="76" name="Google Shape;76;p12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7" name="Google Shape;77;p123"/>
          <p:cNvSpPr txBox="1"/>
          <p:nvPr>
            <p:ph type="title"/>
          </p:nvPr>
        </p:nvSpPr>
        <p:spPr>
          <a:xfrm>
            <a:off x="913775" y="609600"/>
            <a:ext cx="3935688" cy="202325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3"/>
          <p:cNvSpPr txBox="1"/>
          <p:nvPr>
            <p:ph idx="1" type="body"/>
          </p:nvPr>
        </p:nvSpPr>
        <p:spPr>
          <a:xfrm>
            <a:off x="5078062" y="609600"/>
            <a:ext cx="6200163" cy="518159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79" name="Google Shape;79;p123"/>
          <p:cNvSpPr txBox="1"/>
          <p:nvPr>
            <p:ph idx="2" type="body"/>
          </p:nvPr>
        </p:nvSpPr>
        <p:spPr>
          <a:xfrm>
            <a:off x="913774" y="2632852"/>
            <a:ext cx="3935689" cy="315834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0" name="Google Shape;80;p12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pic>
        <p:nvPicPr>
          <p:cNvPr descr="Droplets-HD-Content-R1d.png" id="84" name="Google Shape;84;p12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5" name="Google Shape;85;p124"/>
          <p:cNvSpPr txBox="1"/>
          <p:nvPr>
            <p:ph type="title"/>
          </p:nvPr>
        </p:nvSpPr>
        <p:spPr>
          <a:xfrm>
            <a:off x="913774" y="609600"/>
            <a:ext cx="5934969" cy="2023254"/>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24"/>
          <p:cNvSpPr/>
          <p:nvPr>
            <p:ph idx="2" type="pic"/>
          </p:nvPr>
        </p:nvSpPr>
        <p:spPr>
          <a:xfrm>
            <a:off x="7424803" y="609601"/>
            <a:ext cx="3255358" cy="5181600"/>
          </a:xfrm>
          <a:prstGeom prst="roundRect">
            <a:avLst>
              <a:gd fmla="val 4943" name="adj"/>
            </a:avLst>
          </a:prstGeom>
          <a:noFill/>
          <a:ln cap="sq" cmpd="sng" w="82550">
            <a:solidFill>
              <a:srgbClr val="EAEAEA"/>
            </a:solidFill>
            <a:prstDash val="solid"/>
            <a:miter lim="800000"/>
            <a:headEnd len="sm" w="sm" type="none"/>
            <a:tailEnd len="sm" w="sm" type="none"/>
          </a:ln>
        </p:spPr>
      </p:sp>
      <p:sp>
        <p:nvSpPr>
          <p:cNvPr id="87" name="Google Shape;87;p124"/>
          <p:cNvSpPr txBox="1"/>
          <p:nvPr>
            <p:ph idx="1" type="body"/>
          </p:nvPr>
        </p:nvSpPr>
        <p:spPr>
          <a:xfrm>
            <a:off x="913794" y="2632852"/>
            <a:ext cx="5934949" cy="315834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88" name="Google Shape;88;p12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1" name="Shape 91"/>
        <p:cNvGrpSpPr/>
        <p:nvPr/>
      </p:nvGrpSpPr>
      <p:grpSpPr>
        <a:xfrm>
          <a:off x="0" y="0"/>
          <a:ext cx="0" cy="0"/>
          <a:chOff x="0" y="0"/>
          <a:chExt cx="0" cy="0"/>
        </a:xfrm>
      </p:grpSpPr>
      <p:pic>
        <p:nvPicPr>
          <p:cNvPr descr="Droplets-HD-Content-R1d.png" id="92" name="Google Shape;92;p12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3" name="Google Shape;93;p125"/>
          <p:cNvSpPr txBox="1"/>
          <p:nvPr>
            <p:ph type="title"/>
          </p:nvPr>
        </p:nvSpPr>
        <p:spPr>
          <a:xfrm>
            <a:off x="913794" y="4289374"/>
            <a:ext cx="10364432" cy="81161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25"/>
          <p:cNvSpPr/>
          <p:nvPr>
            <p:ph idx="2" type="pic"/>
          </p:nvPr>
        </p:nvSpPr>
        <p:spPr>
          <a:xfrm>
            <a:off x="1184744" y="698261"/>
            <a:ext cx="9822532" cy="3214136"/>
          </a:xfrm>
          <a:prstGeom prst="roundRect">
            <a:avLst>
              <a:gd fmla="val 4944" name="adj"/>
            </a:avLst>
          </a:prstGeom>
          <a:noFill/>
          <a:ln cap="sq" cmpd="sng" w="82550">
            <a:solidFill>
              <a:srgbClr val="EAEAEA"/>
            </a:solidFill>
            <a:prstDash val="solid"/>
            <a:miter lim="800000"/>
            <a:headEnd len="sm" w="sm" type="none"/>
            <a:tailEnd len="sm" w="sm" type="none"/>
          </a:ln>
        </p:spPr>
      </p:sp>
      <p:sp>
        <p:nvSpPr>
          <p:cNvPr id="95" name="Google Shape;95;p125"/>
          <p:cNvSpPr txBox="1"/>
          <p:nvPr>
            <p:ph idx="1" type="body"/>
          </p:nvPr>
        </p:nvSpPr>
        <p:spPr>
          <a:xfrm>
            <a:off x="913774" y="5108728"/>
            <a:ext cx="10364452"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96" name="Google Shape;96;p125"/>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5"/>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5"/>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9" name="Shape 99"/>
        <p:cNvGrpSpPr/>
        <p:nvPr/>
      </p:nvGrpSpPr>
      <p:grpSpPr>
        <a:xfrm>
          <a:off x="0" y="0"/>
          <a:ext cx="0" cy="0"/>
          <a:chOff x="0" y="0"/>
          <a:chExt cx="0" cy="0"/>
        </a:xfrm>
      </p:grpSpPr>
      <p:pic>
        <p:nvPicPr>
          <p:cNvPr descr="Droplets-HD-Content-R1d.png" id="100" name="Google Shape;100;p12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1" name="Google Shape;101;p126"/>
          <p:cNvSpPr txBox="1"/>
          <p:nvPr>
            <p:ph type="title"/>
          </p:nvPr>
        </p:nvSpPr>
        <p:spPr>
          <a:xfrm>
            <a:off x="913774" y="609599"/>
            <a:ext cx="10364452" cy="342724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26"/>
          <p:cNvSpPr txBox="1"/>
          <p:nvPr>
            <p:ph idx="1" type="body"/>
          </p:nvPr>
        </p:nvSpPr>
        <p:spPr>
          <a:xfrm>
            <a:off x="913775" y="4204821"/>
            <a:ext cx="1036445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03" name="Google Shape;103;p126"/>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26"/>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26"/>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6" name="Shape 106"/>
        <p:cNvGrpSpPr/>
        <p:nvPr/>
      </p:nvGrpSpPr>
      <p:grpSpPr>
        <a:xfrm>
          <a:off x="0" y="0"/>
          <a:ext cx="0" cy="0"/>
          <a:chOff x="0" y="0"/>
          <a:chExt cx="0" cy="0"/>
        </a:xfrm>
      </p:grpSpPr>
      <p:pic>
        <p:nvPicPr>
          <p:cNvPr descr="Droplets-HD-Content-R1d.png" id="107" name="Google Shape;107;p1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8" name="Google Shape;108;p127"/>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27"/>
          <p:cNvSpPr txBox="1"/>
          <p:nvPr>
            <p:ph idx="1" type="body"/>
          </p:nvPr>
        </p:nvSpPr>
        <p:spPr>
          <a:xfrm>
            <a:off x="1720644" y="3610032"/>
            <a:ext cx="8752299" cy="59478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10" name="Google Shape;110;p127"/>
          <p:cNvSpPr txBox="1"/>
          <p:nvPr>
            <p:ph idx="2" type="body"/>
          </p:nvPr>
        </p:nvSpPr>
        <p:spPr>
          <a:xfrm>
            <a:off x="913774" y="4372796"/>
            <a:ext cx="10364452" cy="1421053"/>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11" name="Google Shape;111;p127"/>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27"/>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27"/>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
        <p:nvSpPr>
          <p:cNvPr id="114" name="Google Shape;114;p127"/>
          <p:cNvSpPr txBox="1"/>
          <p:nvPr/>
        </p:nvSpPr>
        <p:spPr>
          <a:xfrm>
            <a:off x="1001488" y="75416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Twentieth Century"/>
              <a:buNone/>
            </a:pPr>
            <a:r>
              <a:rPr b="0" lang="en-IE" sz="8000" cap="none">
                <a:solidFill>
                  <a:schemeClr val="dk1"/>
                </a:solidFill>
                <a:latin typeface="Twentieth Century"/>
                <a:ea typeface="Twentieth Century"/>
                <a:cs typeface="Twentieth Century"/>
                <a:sym typeface="Twentieth Century"/>
              </a:rPr>
              <a:t>“</a:t>
            </a:r>
            <a:endParaRPr/>
          </a:p>
        </p:txBody>
      </p:sp>
      <p:sp>
        <p:nvSpPr>
          <p:cNvPr id="115" name="Google Shape;115;p127"/>
          <p:cNvSpPr txBox="1"/>
          <p:nvPr/>
        </p:nvSpPr>
        <p:spPr>
          <a:xfrm>
            <a:off x="10557558" y="299357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Twentieth Century"/>
              <a:buNone/>
            </a:pPr>
            <a:r>
              <a:rPr b="0" lang="en-IE" sz="8000" cap="none">
                <a:solidFill>
                  <a:schemeClr val="dk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6" name="Shape 116"/>
        <p:cNvGrpSpPr/>
        <p:nvPr/>
      </p:nvGrpSpPr>
      <p:grpSpPr>
        <a:xfrm>
          <a:off x="0" y="0"/>
          <a:ext cx="0" cy="0"/>
          <a:chOff x="0" y="0"/>
          <a:chExt cx="0" cy="0"/>
        </a:xfrm>
      </p:grpSpPr>
      <p:pic>
        <p:nvPicPr>
          <p:cNvPr descr="Droplets-HD-Content-R1d.png" id="117" name="Google Shape;117;p1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8" name="Google Shape;118;p128"/>
          <p:cNvSpPr txBox="1"/>
          <p:nvPr>
            <p:ph type="title"/>
          </p:nvPr>
        </p:nvSpPr>
        <p:spPr>
          <a:xfrm>
            <a:off x="913775" y="2138721"/>
            <a:ext cx="10364452"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28"/>
          <p:cNvSpPr txBox="1"/>
          <p:nvPr>
            <p:ph idx="1" type="body"/>
          </p:nvPr>
        </p:nvSpPr>
        <p:spPr>
          <a:xfrm>
            <a:off x="913775" y="4662335"/>
            <a:ext cx="10364452"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120" name="Google Shape;120;p12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2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2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3" name="Shape 123"/>
        <p:cNvGrpSpPr/>
        <p:nvPr/>
      </p:nvGrpSpPr>
      <p:grpSpPr>
        <a:xfrm>
          <a:off x="0" y="0"/>
          <a:ext cx="0" cy="0"/>
          <a:chOff x="0" y="0"/>
          <a:chExt cx="0" cy="0"/>
        </a:xfrm>
      </p:grpSpPr>
      <p:pic>
        <p:nvPicPr>
          <p:cNvPr descr="Droplets-HD-Content-R1d.png" id="124" name="Google Shape;124;p1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5" name="Google Shape;125;p129"/>
          <p:cNvSpPr txBox="1"/>
          <p:nvPr>
            <p:ph type="title"/>
          </p:nvPr>
        </p:nvSpPr>
        <p:spPr>
          <a:xfrm>
            <a:off x="913774" y="609600"/>
            <a:ext cx="10364452" cy="160509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29"/>
          <p:cNvSpPr txBox="1"/>
          <p:nvPr>
            <p:ph idx="1" type="body"/>
          </p:nvPr>
        </p:nvSpPr>
        <p:spPr>
          <a:xfrm>
            <a:off x="913774" y="2367093"/>
            <a:ext cx="3298976"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27" name="Google Shape;127;p129"/>
          <p:cNvSpPr txBox="1"/>
          <p:nvPr>
            <p:ph idx="2" type="body"/>
          </p:nvPr>
        </p:nvSpPr>
        <p:spPr>
          <a:xfrm>
            <a:off x="913774" y="2943355"/>
            <a:ext cx="3298976"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28" name="Google Shape;128;p129"/>
          <p:cNvSpPr txBox="1"/>
          <p:nvPr>
            <p:ph idx="3" type="body"/>
          </p:nvPr>
        </p:nvSpPr>
        <p:spPr>
          <a:xfrm>
            <a:off x="4452389" y="2367093"/>
            <a:ext cx="329152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29" name="Google Shape;129;p129"/>
          <p:cNvSpPr txBox="1"/>
          <p:nvPr>
            <p:ph idx="4" type="body"/>
          </p:nvPr>
        </p:nvSpPr>
        <p:spPr>
          <a:xfrm>
            <a:off x="4441348" y="2943355"/>
            <a:ext cx="3303351"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0" name="Google Shape;130;p129"/>
          <p:cNvSpPr txBox="1"/>
          <p:nvPr>
            <p:ph idx="5" type="body"/>
          </p:nvPr>
        </p:nvSpPr>
        <p:spPr>
          <a:xfrm>
            <a:off x="7973298" y="2367093"/>
            <a:ext cx="33049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400"/>
              <a:buNone/>
              <a:defRPr b="0" sz="24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1" name="Google Shape;131;p129"/>
          <p:cNvSpPr txBox="1"/>
          <p:nvPr>
            <p:ph idx="6" type="body"/>
          </p:nvPr>
        </p:nvSpPr>
        <p:spPr>
          <a:xfrm>
            <a:off x="7973298" y="2943355"/>
            <a:ext cx="3304928" cy="2847845"/>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32" name="Google Shape;132;p12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2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2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35" name="Shape 135"/>
        <p:cNvGrpSpPr/>
        <p:nvPr/>
      </p:nvGrpSpPr>
      <p:grpSpPr>
        <a:xfrm>
          <a:off x="0" y="0"/>
          <a:ext cx="0" cy="0"/>
          <a:chOff x="0" y="0"/>
          <a:chExt cx="0" cy="0"/>
        </a:xfrm>
      </p:grpSpPr>
      <p:pic>
        <p:nvPicPr>
          <p:cNvPr descr="Droplets-HD-Content-R1d.png" id="136" name="Google Shape;136;p1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7" name="Google Shape;137;p130"/>
          <p:cNvSpPr txBox="1"/>
          <p:nvPr>
            <p:ph type="title"/>
          </p:nvPr>
        </p:nvSpPr>
        <p:spPr>
          <a:xfrm>
            <a:off x="913774" y="610772"/>
            <a:ext cx="10364452" cy="160392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130"/>
          <p:cNvSpPr txBox="1"/>
          <p:nvPr>
            <p:ph idx="1" type="body"/>
          </p:nvPr>
        </p:nvSpPr>
        <p:spPr>
          <a:xfrm>
            <a:off x="913774" y="4204820"/>
            <a:ext cx="3296409"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39" name="Google Shape;139;p130"/>
          <p:cNvSpPr/>
          <p:nvPr>
            <p:ph idx="2" type="pic"/>
          </p:nvPr>
        </p:nvSpPr>
        <p:spPr>
          <a:xfrm>
            <a:off x="913774" y="2367093"/>
            <a:ext cx="3296409" cy="1524000"/>
          </a:xfrm>
          <a:prstGeom prst="roundRect">
            <a:avLst>
              <a:gd fmla="val 9363" name="adj"/>
            </a:avLst>
          </a:prstGeom>
          <a:noFill/>
          <a:ln cap="sq" cmpd="sng" w="82550">
            <a:solidFill>
              <a:srgbClr val="EAEAEA"/>
            </a:solidFill>
            <a:prstDash val="solid"/>
            <a:miter lim="800000"/>
            <a:headEnd len="sm" w="sm" type="none"/>
            <a:tailEnd len="sm" w="sm" type="none"/>
          </a:ln>
        </p:spPr>
      </p:sp>
      <p:sp>
        <p:nvSpPr>
          <p:cNvPr id="140" name="Google Shape;140;p130"/>
          <p:cNvSpPr txBox="1"/>
          <p:nvPr>
            <p:ph idx="3" type="body"/>
          </p:nvPr>
        </p:nvSpPr>
        <p:spPr>
          <a:xfrm>
            <a:off x="913774" y="4781082"/>
            <a:ext cx="3296409" cy="101011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41" name="Google Shape;141;p130"/>
          <p:cNvSpPr txBox="1"/>
          <p:nvPr>
            <p:ph idx="4" type="body"/>
          </p:nvPr>
        </p:nvSpPr>
        <p:spPr>
          <a:xfrm>
            <a:off x="4442759" y="4204820"/>
            <a:ext cx="3301828"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42" name="Google Shape;142;p130"/>
          <p:cNvSpPr/>
          <p:nvPr>
            <p:ph idx="5" type="pic"/>
          </p:nvPr>
        </p:nvSpPr>
        <p:spPr>
          <a:xfrm>
            <a:off x="4441348" y="2367093"/>
            <a:ext cx="3303352"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43" name="Google Shape;143;p130"/>
          <p:cNvSpPr txBox="1"/>
          <p:nvPr>
            <p:ph idx="6" type="body"/>
          </p:nvPr>
        </p:nvSpPr>
        <p:spPr>
          <a:xfrm>
            <a:off x="4441348" y="4781080"/>
            <a:ext cx="3303352" cy="101011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44" name="Google Shape;144;p130"/>
          <p:cNvSpPr txBox="1"/>
          <p:nvPr>
            <p:ph idx="7" type="body"/>
          </p:nvPr>
        </p:nvSpPr>
        <p:spPr>
          <a:xfrm>
            <a:off x="7973298" y="4204820"/>
            <a:ext cx="3300681" cy="576262"/>
          </a:xfrm>
          <a:prstGeom prst="rect">
            <a:avLst/>
          </a:prstGeom>
          <a:noFill/>
          <a:ln>
            <a:noFill/>
          </a:ln>
        </p:spPr>
        <p:txBody>
          <a:bodyPr anchorCtr="0" anchor="b" bIns="45700" lIns="91425" spcFirstLastPara="1" rIns="91425" wrap="square" tIns="45700">
            <a:noAutofit/>
          </a:bodyPr>
          <a:lstStyle>
            <a:lvl1pPr indent="-228600" lvl="0" marL="457200" algn="ctr">
              <a:lnSpc>
                <a:spcPct val="85000"/>
              </a:lnSpc>
              <a:spcBef>
                <a:spcPts val="1000"/>
              </a:spcBef>
              <a:spcAft>
                <a:spcPts val="0"/>
              </a:spcAft>
              <a:buSzPts val="2200"/>
              <a:buNone/>
              <a:defRPr b="0" sz="22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145" name="Google Shape;145;p130"/>
          <p:cNvSpPr/>
          <p:nvPr>
            <p:ph idx="8" type="pic"/>
          </p:nvPr>
        </p:nvSpPr>
        <p:spPr>
          <a:xfrm>
            <a:off x="7973298" y="2367093"/>
            <a:ext cx="3304928" cy="1524000"/>
          </a:xfrm>
          <a:prstGeom prst="roundRect">
            <a:avLst>
              <a:gd fmla="val 8841" name="adj"/>
            </a:avLst>
          </a:prstGeom>
          <a:noFill/>
          <a:ln cap="sq" cmpd="sng" w="82550">
            <a:solidFill>
              <a:srgbClr val="EAEAEA"/>
            </a:solidFill>
            <a:prstDash val="solid"/>
            <a:miter lim="800000"/>
            <a:headEnd len="sm" w="sm" type="none"/>
            <a:tailEnd len="sm" w="sm" type="none"/>
          </a:ln>
        </p:spPr>
      </p:sp>
      <p:sp>
        <p:nvSpPr>
          <p:cNvPr id="146" name="Google Shape;146;p130"/>
          <p:cNvSpPr txBox="1"/>
          <p:nvPr>
            <p:ph idx="9" type="body"/>
          </p:nvPr>
        </p:nvSpPr>
        <p:spPr>
          <a:xfrm>
            <a:off x="7973173" y="4781078"/>
            <a:ext cx="3305053" cy="1010121"/>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400"/>
              <a:buNone/>
              <a:defRPr sz="1400"/>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20000"/>
              </a:lnSpc>
              <a:spcBef>
                <a:spcPts val="500"/>
              </a:spcBef>
              <a:spcAft>
                <a:spcPts val="0"/>
              </a:spcAft>
              <a:buSzPts val="900"/>
              <a:buNone/>
              <a:defRPr sz="900"/>
            </a:lvl6pPr>
            <a:lvl7pPr indent="-228600" lvl="6" marL="3200400" algn="l">
              <a:lnSpc>
                <a:spcPct val="120000"/>
              </a:lnSpc>
              <a:spcBef>
                <a:spcPts val="500"/>
              </a:spcBef>
              <a:spcAft>
                <a:spcPts val="0"/>
              </a:spcAft>
              <a:buSzPts val="900"/>
              <a:buNone/>
              <a:defRPr sz="900"/>
            </a:lvl7pPr>
            <a:lvl8pPr indent="-228600" lvl="7" marL="3657600" algn="l">
              <a:lnSpc>
                <a:spcPct val="120000"/>
              </a:lnSpc>
              <a:spcBef>
                <a:spcPts val="500"/>
              </a:spcBef>
              <a:spcAft>
                <a:spcPts val="0"/>
              </a:spcAft>
              <a:buSzPts val="900"/>
              <a:buNone/>
              <a:defRPr sz="900"/>
            </a:lvl8pPr>
            <a:lvl9pPr indent="-228600" lvl="8" marL="4114800" algn="l">
              <a:lnSpc>
                <a:spcPct val="120000"/>
              </a:lnSpc>
              <a:spcBef>
                <a:spcPts val="500"/>
              </a:spcBef>
              <a:spcAft>
                <a:spcPts val="0"/>
              </a:spcAft>
              <a:buSzPts val="900"/>
              <a:buNone/>
              <a:defRPr sz="900"/>
            </a:lvl9pPr>
          </a:lstStyle>
          <a:p/>
        </p:txBody>
      </p:sp>
      <p:sp>
        <p:nvSpPr>
          <p:cNvPr id="147" name="Google Shape;147;p13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3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3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 name="Shape 150"/>
        <p:cNvGrpSpPr/>
        <p:nvPr/>
      </p:nvGrpSpPr>
      <p:grpSpPr>
        <a:xfrm>
          <a:off x="0" y="0"/>
          <a:ext cx="0" cy="0"/>
          <a:chOff x="0" y="0"/>
          <a:chExt cx="0" cy="0"/>
        </a:xfrm>
      </p:grpSpPr>
      <p:pic>
        <p:nvPicPr>
          <p:cNvPr descr="Droplets-HD-Content-R1d.png" id="151" name="Google Shape;151;p1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2" name="Google Shape;152;p131"/>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131"/>
          <p:cNvSpPr txBox="1"/>
          <p:nvPr>
            <p:ph idx="1" type="body"/>
          </p:nvPr>
        </p:nvSpPr>
        <p:spPr>
          <a:xfrm rot="5400000">
            <a:off x="4383948" y="-1103080"/>
            <a:ext cx="3424107" cy="1036445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54" name="Google Shape;154;p13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3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3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7" name="Shape 157"/>
        <p:cNvGrpSpPr/>
        <p:nvPr/>
      </p:nvGrpSpPr>
      <p:grpSpPr>
        <a:xfrm>
          <a:off x="0" y="0"/>
          <a:ext cx="0" cy="0"/>
          <a:chOff x="0" y="0"/>
          <a:chExt cx="0" cy="0"/>
        </a:xfrm>
      </p:grpSpPr>
      <p:pic>
        <p:nvPicPr>
          <p:cNvPr descr="Droplets-HD-Content-R1d.png" id="158" name="Google Shape;158;p1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9" name="Google Shape;159;p132"/>
          <p:cNvSpPr txBox="1"/>
          <p:nvPr>
            <p:ph type="title"/>
          </p:nvPr>
        </p:nvSpPr>
        <p:spPr>
          <a:xfrm rot="5400000">
            <a:off x="7410763" y="1923738"/>
            <a:ext cx="5181599" cy="25533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32"/>
          <p:cNvSpPr txBox="1"/>
          <p:nvPr>
            <p:ph idx="1" type="body"/>
          </p:nvPr>
        </p:nvSpPr>
        <p:spPr>
          <a:xfrm rot="5400000">
            <a:off x="2152338" y="-628962"/>
            <a:ext cx="5181599" cy="76587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61" name="Google Shape;161;p13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13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3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9" name="Shape 19"/>
        <p:cNvGrpSpPr/>
        <p:nvPr/>
      </p:nvGrpSpPr>
      <p:grpSpPr>
        <a:xfrm>
          <a:off x="0" y="0"/>
          <a:ext cx="0" cy="0"/>
          <a:chOff x="0" y="0"/>
          <a:chExt cx="0" cy="0"/>
        </a:xfrm>
      </p:grpSpPr>
      <p:sp>
        <p:nvSpPr>
          <p:cNvPr id="20" name="Google Shape;20;p113"/>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13"/>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2" name="Google Shape;22;p113"/>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3"/>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3"/>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71" name="Shape 171"/>
        <p:cNvGrpSpPr/>
        <p:nvPr/>
      </p:nvGrpSpPr>
      <p:grpSpPr>
        <a:xfrm>
          <a:off x="0" y="0"/>
          <a:ext cx="0" cy="0"/>
          <a:chOff x="0" y="0"/>
          <a:chExt cx="0" cy="0"/>
        </a:xfrm>
      </p:grpSpPr>
      <p:sp>
        <p:nvSpPr>
          <p:cNvPr id="172" name="Google Shape;172;p114"/>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114"/>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174" name="Google Shape;174;p114"/>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14"/>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14"/>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7" name="Shape 177"/>
        <p:cNvGrpSpPr/>
        <p:nvPr/>
      </p:nvGrpSpPr>
      <p:grpSpPr>
        <a:xfrm>
          <a:off x="0" y="0"/>
          <a:ext cx="0" cy="0"/>
          <a:chOff x="0" y="0"/>
          <a:chExt cx="0" cy="0"/>
        </a:xfrm>
      </p:grpSpPr>
      <p:pic>
        <p:nvPicPr>
          <p:cNvPr descr="Droplets-HD-Content-R1d.png" id="178" name="Google Shape;178;p11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9" name="Google Shape;179;p116"/>
          <p:cNvSpPr txBox="1"/>
          <p:nvPr>
            <p:ph type="title"/>
          </p:nvPr>
        </p:nvSpPr>
        <p:spPr>
          <a:xfrm>
            <a:off x="913774" y="828563"/>
            <a:ext cx="10351752" cy="2736819"/>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16"/>
          <p:cNvSpPr txBox="1"/>
          <p:nvPr>
            <p:ph idx="1" type="body"/>
          </p:nvPr>
        </p:nvSpPr>
        <p:spPr>
          <a:xfrm>
            <a:off x="913774" y="3657457"/>
            <a:ext cx="10351752" cy="136818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000"/>
              <a:buNone/>
              <a:defRPr sz="2000">
                <a:solidFill>
                  <a:schemeClr val="dk1"/>
                </a:solidFill>
              </a:defRPr>
            </a:lvl1pPr>
            <a:lvl2pPr indent="-228600" lvl="1" marL="914400" algn="l">
              <a:lnSpc>
                <a:spcPct val="120000"/>
              </a:lnSpc>
              <a:spcBef>
                <a:spcPts val="500"/>
              </a:spcBef>
              <a:spcAft>
                <a:spcPts val="0"/>
              </a:spcAft>
              <a:buSzPts val="2000"/>
              <a:buNone/>
              <a:defRPr sz="2000">
                <a:solidFill>
                  <a:schemeClr val="lt1"/>
                </a:solidFill>
              </a:defRPr>
            </a:lvl2pPr>
            <a:lvl3pPr indent="-228600" lvl="2" marL="1371600" algn="l">
              <a:lnSpc>
                <a:spcPct val="120000"/>
              </a:lnSpc>
              <a:spcBef>
                <a:spcPts val="500"/>
              </a:spcBef>
              <a:spcAft>
                <a:spcPts val="0"/>
              </a:spcAft>
              <a:buSzPts val="1800"/>
              <a:buNone/>
              <a:defRPr sz="1800">
                <a:solidFill>
                  <a:schemeClr val="lt1"/>
                </a:solidFill>
              </a:defRPr>
            </a:lvl3pPr>
            <a:lvl4pPr indent="-228600" lvl="3" marL="1828800" algn="l">
              <a:lnSpc>
                <a:spcPct val="120000"/>
              </a:lnSpc>
              <a:spcBef>
                <a:spcPts val="500"/>
              </a:spcBef>
              <a:spcAft>
                <a:spcPts val="0"/>
              </a:spcAft>
              <a:buSzPts val="1600"/>
              <a:buNone/>
              <a:defRPr sz="1600">
                <a:solidFill>
                  <a:schemeClr val="lt1"/>
                </a:solidFill>
              </a:defRPr>
            </a:lvl4pPr>
            <a:lvl5pPr indent="-228600" lvl="4" marL="2286000" algn="l">
              <a:lnSpc>
                <a:spcPct val="120000"/>
              </a:lnSpc>
              <a:spcBef>
                <a:spcPts val="500"/>
              </a:spcBef>
              <a:spcAft>
                <a:spcPts val="0"/>
              </a:spcAft>
              <a:buSzPts val="1600"/>
              <a:buNone/>
              <a:defRPr sz="1600">
                <a:solidFill>
                  <a:schemeClr val="lt1"/>
                </a:solidFill>
              </a:defRPr>
            </a:lvl5pPr>
            <a:lvl6pPr indent="-228600" lvl="5" marL="2743200" algn="l">
              <a:lnSpc>
                <a:spcPct val="120000"/>
              </a:lnSpc>
              <a:spcBef>
                <a:spcPts val="500"/>
              </a:spcBef>
              <a:spcAft>
                <a:spcPts val="0"/>
              </a:spcAft>
              <a:buSzPts val="1600"/>
              <a:buNone/>
              <a:defRPr sz="1600">
                <a:solidFill>
                  <a:schemeClr val="lt1"/>
                </a:solidFill>
              </a:defRPr>
            </a:lvl6pPr>
            <a:lvl7pPr indent="-228600" lvl="6" marL="3200400" algn="l">
              <a:lnSpc>
                <a:spcPct val="120000"/>
              </a:lnSpc>
              <a:spcBef>
                <a:spcPts val="500"/>
              </a:spcBef>
              <a:spcAft>
                <a:spcPts val="0"/>
              </a:spcAft>
              <a:buSzPts val="1600"/>
              <a:buNone/>
              <a:defRPr sz="1600">
                <a:solidFill>
                  <a:schemeClr val="lt1"/>
                </a:solidFill>
              </a:defRPr>
            </a:lvl7pPr>
            <a:lvl8pPr indent="-228600" lvl="7" marL="3657600" algn="l">
              <a:lnSpc>
                <a:spcPct val="120000"/>
              </a:lnSpc>
              <a:spcBef>
                <a:spcPts val="500"/>
              </a:spcBef>
              <a:spcAft>
                <a:spcPts val="0"/>
              </a:spcAft>
              <a:buSzPts val="1600"/>
              <a:buNone/>
              <a:defRPr sz="1600">
                <a:solidFill>
                  <a:schemeClr val="lt1"/>
                </a:solidFill>
              </a:defRPr>
            </a:lvl8pPr>
            <a:lvl9pPr indent="-228600" lvl="8" marL="4114800" algn="l">
              <a:lnSpc>
                <a:spcPct val="120000"/>
              </a:lnSpc>
              <a:spcBef>
                <a:spcPts val="500"/>
              </a:spcBef>
              <a:spcAft>
                <a:spcPts val="0"/>
              </a:spcAft>
              <a:buSzPts val="1600"/>
              <a:buNone/>
              <a:defRPr sz="1600">
                <a:solidFill>
                  <a:schemeClr val="lt1"/>
                </a:solidFill>
              </a:defRPr>
            </a:lvl9pPr>
          </a:lstStyle>
          <a:p/>
        </p:txBody>
      </p:sp>
      <p:sp>
        <p:nvSpPr>
          <p:cNvPr id="181" name="Google Shape;181;p116"/>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116"/>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16"/>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25" name="Shape 25"/>
        <p:cNvGrpSpPr/>
        <p:nvPr/>
      </p:nvGrpSpPr>
      <p:grpSpPr>
        <a:xfrm>
          <a:off x="0" y="0"/>
          <a:ext cx="0" cy="0"/>
          <a:chOff x="0" y="0"/>
          <a:chExt cx="0" cy="0"/>
        </a:xfrm>
      </p:grpSpPr>
      <p:sp>
        <p:nvSpPr>
          <p:cNvPr id="26" name="Google Shape;26;p11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8" name="Google Shape;28;p1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9" name="Google Shape;29;p117"/>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7"/>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7"/>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 name="Shape 32"/>
        <p:cNvGrpSpPr/>
        <p:nvPr/>
      </p:nvGrpSpPr>
      <p:grpSpPr>
        <a:xfrm>
          <a:off x="0" y="0"/>
          <a:ext cx="0" cy="0"/>
          <a:chOff x="0" y="0"/>
          <a:chExt cx="0" cy="0"/>
        </a:xfrm>
      </p:grpSpPr>
      <p:pic>
        <p:nvPicPr>
          <p:cNvPr descr="Droplets-HD-Content-R1d.png" id="33" name="Google Shape;33;p11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4" name="Google Shape;34;p118"/>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8"/>
          <p:cNvSpPr txBox="1"/>
          <p:nvPr>
            <p:ph idx="1" type="body"/>
          </p:nvPr>
        </p:nvSpPr>
        <p:spPr>
          <a:xfrm>
            <a:off x="913774" y="2367092"/>
            <a:ext cx="103638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6" name="Google Shape;36;p118"/>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18"/>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8"/>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pic>
        <p:nvPicPr>
          <p:cNvPr descr="Droplets-HD-Content-R1d.png" id="40" name="Google Shape;40;p11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1" name="Google Shape;41;p115"/>
          <p:cNvSpPr txBox="1"/>
          <p:nvPr>
            <p:ph type="title"/>
          </p:nvPr>
        </p:nvSpPr>
        <p:spPr>
          <a:xfrm>
            <a:off x="913774" y="828563"/>
            <a:ext cx="10351752" cy="2736819"/>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5"/>
          <p:cNvSpPr txBox="1"/>
          <p:nvPr>
            <p:ph idx="1" type="body"/>
          </p:nvPr>
        </p:nvSpPr>
        <p:spPr>
          <a:xfrm>
            <a:off x="913774" y="3657457"/>
            <a:ext cx="10351752" cy="1368183"/>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2000"/>
              <a:buNone/>
              <a:defRPr sz="2000">
                <a:solidFill>
                  <a:srgbClr val="7F7F7F"/>
                </a:solidFill>
              </a:defRPr>
            </a:lvl1pPr>
            <a:lvl2pPr indent="-228600" lvl="1" marL="914400" algn="l">
              <a:lnSpc>
                <a:spcPct val="120000"/>
              </a:lnSpc>
              <a:spcBef>
                <a:spcPts val="500"/>
              </a:spcBef>
              <a:spcAft>
                <a:spcPts val="0"/>
              </a:spcAft>
              <a:buSzPts val="2000"/>
              <a:buNone/>
              <a:defRPr sz="20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43" name="Google Shape;43;p115"/>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5"/>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5"/>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6" name="Shape 46"/>
        <p:cNvGrpSpPr/>
        <p:nvPr/>
      </p:nvGrpSpPr>
      <p:grpSpPr>
        <a:xfrm>
          <a:off x="0" y="0"/>
          <a:ext cx="0" cy="0"/>
          <a:chOff x="0" y="0"/>
          <a:chExt cx="0" cy="0"/>
        </a:xfrm>
      </p:grpSpPr>
      <p:pic>
        <p:nvPicPr>
          <p:cNvPr descr="Droplets-HD-Content-R1d.png" id="47" name="Google Shape;47;p11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8" name="Google Shape;48;p119"/>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19"/>
          <p:cNvSpPr txBox="1"/>
          <p:nvPr>
            <p:ph idx="1" type="body"/>
          </p:nvPr>
        </p:nvSpPr>
        <p:spPr>
          <a:xfrm>
            <a:off x="913774" y="2367092"/>
            <a:ext cx="5106026"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0" name="Google Shape;50;p119"/>
          <p:cNvSpPr txBox="1"/>
          <p:nvPr>
            <p:ph idx="2" type="body"/>
          </p:nvPr>
        </p:nvSpPr>
        <p:spPr>
          <a:xfrm>
            <a:off x="6172200" y="2367092"/>
            <a:ext cx="5105400" cy="342410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1" name="Google Shape;51;p119"/>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9"/>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9"/>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pic>
        <p:nvPicPr>
          <p:cNvPr descr="Droplets-HD-Content-R1d.png" id="55" name="Google Shape;55;p12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6" name="Google Shape;56;p120"/>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20"/>
          <p:cNvSpPr txBox="1"/>
          <p:nvPr>
            <p:ph idx="1" type="body"/>
          </p:nvPr>
        </p:nvSpPr>
        <p:spPr>
          <a:xfrm>
            <a:off x="1146328" y="2371018"/>
            <a:ext cx="487347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8" name="Google Shape;58;p120"/>
          <p:cNvSpPr txBox="1"/>
          <p:nvPr>
            <p:ph idx="2" type="body"/>
          </p:nvPr>
        </p:nvSpPr>
        <p:spPr>
          <a:xfrm>
            <a:off x="913774" y="3051012"/>
            <a:ext cx="5106027"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9" name="Google Shape;59;p120"/>
          <p:cNvSpPr txBox="1"/>
          <p:nvPr>
            <p:ph idx="3" type="body"/>
          </p:nvPr>
        </p:nvSpPr>
        <p:spPr>
          <a:xfrm>
            <a:off x="6396423" y="2371018"/>
            <a:ext cx="4881804" cy="679994"/>
          </a:xfrm>
          <a:prstGeom prst="rect">
            <a:avLst/>
          </a:prstGeom>
          <a:noFill/>
          <a:ln>
            <a:noFill/>
          </a:ln>
        </p:spPr>
        <p:txBody>
          <a:bodyPr anchorCtr="0" anchor="b" bIns="45700" lIns="91425" spcFirstLastPara="1" rIns="91425" wrap="square" tIns="45700">
            <a:noAutofit/>
          </a:bodyPr>
          <a:lstStyle>
            <a:lvl1pPr indent="-228600" lvl="0" marL="457200" algn="l">
              <a:lnSpc>
                <a:spcPct val="85000"/>
              </a:lnSpc>
              <a:spcBef>
                <a:spcPts val="1000"/>
              </a:spcBef>
              <a:spcAft>
                <a:spcPts val="0"/>
              </a:spcAft>
              <a:buSzPts val="2600"/>
              <a:buNone/>
              <a:defRPr b="0" sz="2600">
                <a:solidFill>
                  <a:schemeClr val="dk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60" name="Google Shape;60;p120"/>
          <p:cNvSpPr txBox="1"/>
          <p:nvPr>
            <p:ph idx="4" type="body"/>
          </p:nvPr>
        </p:nvSpPr>
        <p:spPr>
          <a:xfrm>
            <a:off x="6172200" y="3051012"/>
            <a:ext cx="5105401" cy="274018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1" name="Google Shape;61;p12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pic>
        <p:nvPicPr>
          <p:cNvPr descr="Droplets-HD-Content-R1d.png" id="65" name="Google Shape;65;p12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6" name="Google Shape;66;p121"/>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1"/>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21"/>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1"/>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pic>
        <p:nvPicPr>
          <p:cNvPr descr="Droplets-HD-Content-R1d.png" id="71" name="Google Shape;71;p12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2" name="Google Shape;72;p12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2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2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5" name="Shape 5"/>
        <p:cNvGrpSpPr/>
        <p:nvPr/>
      </p:nvGrpSpPr>
      <p:grpSpPr>
        <a:xfrm>
          <a:off x="0" y="0"/>
          <a:ext cx="0" cy="0"/>
          <a:chOff x="0" y="0"/>
          <a:chExt cx="0" cy="0"/>
        </a:xfrm>
      </p:grpSpPr>
      <p:pic>
        <p:nvPicPr>
          <p:cNvPr descr="\\DROBO-FS\QuickDrops\JB\PPTX NG\Droplets\LightingOverlay.png" id="6" name="Google Shape;6;p110"/>
          <p:cNvPicPr preferRelativeResize="0"/>
          <p:nvPr/>
        </p:nvPicPr>
        <p:blipFill rotWithShape="1">
          <a:blip r:embed="rId1">
            <a:alphaModFix/>
          </a:blip>
          <a:srcRect b="0" l="0" r="0" t="0"/>
          <a:stretch/>
        </p:blipFill>
        <p:spPr>
          <a:xfrm>
            <a:off x="0" y="-1"/>
            <a:ext cx="12192003" cy="6858001"/>
          </a:xfrm>
          <a:prstGeom prst="rect">
            <a:avLst/>
          </a:prstGeom>
          <a:noFill/>
          <a:ln>
            <a:noFill/>
          </a:ln>
        </p:spPr>
      </p:pic>
      <p:sp>
        <p:nvSpPr>
          <p:cNvPr id="7" name="Google Shape;7;p110"/>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600"/>
              <a:buFont typeface="Twentieth Century"/>
              <a:buNone/>
              <a:defRPr b="0" i="0" sz="3600" u="none" cap="none" strike="noStrik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10"/>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dk1"/>
              </a:buClr>
              <a:buSzPts val="2000"/>
              <a:buFont typeface="Arial"/>
              <a:buChar char="•"/>
              <a:defRPr b="0" i="0" sz="20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120000"/>
              </a:lnSpc>
              <a:spcBef>
                <a:spcPts val="500"/>
              </a:spcBef>
              <a:spcAft>
                <a:spcPts val="0"/>
              </a:spcAft>
              <a:buClr>
                <a:schemeClr val="dk1"/>
              </a:buClr>
              <a:buSzPts val="1800"/>
              <a:buFont typeface="Arial"/>
              <a:buChar char="•"/>
              <a:defRPr b="0" i="0" sz="1800" u="none" cap="none" strike="noStrike">
                <a:solidFill>
                  <a:schemeClr val="dk1"/>
                </a:solidFill>
                <a:latin typeface="Twentieth Century"/>
                <a:ea typeface="Twentieth Century"/>
                <a:cs typeface="Twentieth Century"/>
                <a:sym typeface="Twentieth Century"/>
              </a:defRPr>
            </a:lvl2pPr>
            <a:lvl3pPr indent="-330200" lvl="2" marL="13716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9" name="Google Shape;9;p110"/>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0" name="Google Shape;10;p110"/>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1" name="Google Shape;11;p110"/>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1pPr>
            <a:lvl2pPr indent="0" lvl="1"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2pPr>
            <a:lvl3pPr indent="0" lvl="2"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3pPr>
            <a:lvl4pPr indent="0" lvl="3"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4pPr>
            <a:lvl5pPr indent="0" lvl="4"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5pPr>
            <a:lvl6pPr indent="0" lvl="5"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6pPr>
            <a:lvl7pPr indent="0" lvl="6"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7pPr>
            <a:lvl8pPr indent="0" lvl="7"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8pPr>
            <a:lvl9pPr indent="0" lvl="8" marL="0" marR="0" rtl="0" algn="r">
              <a:spcBef>
                <a:spcPts val="0"/>
              </a:spcBef>
              <a:buNone/>
              <a:defRPr b="0" i="0" sz="1000" u="none" cap="none" strike="noStrike">
                <a:solidFill>
                  <a:schemeClr val="dk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36363"/>
            </a:gs>
            <a:gs pos="100000">
              <a:schemeClr val="dk1"/>
            </a:gs>
          </a:gsLst>
          <a:lin ang="5400000" scaled="0"/>
        </a:gradFill>
      </p:bgPr>
    </p:bg>
    <p:spTree>
      <p:nvGrpSpPr>
        <p:cNvPr id="164" name="Shape 164"/>
        <p:cNvGrpSpPr/>
        <p:nvPr/>
      </p:nvGrpSpPr>
      <p:grpSpPr>
        <a:xfrm>
          <a:off x="0" y="0"/>
          <a:ext cx="0" cy="0"/>
          <a:chOff x="0" y="0"/>
          <a:chExt cx="0" cy="0"/>
        </a:xfrm>
      </p:grpSpPr>
      <p:pic>
        <p:nvPicPr>
          <p:cNvPr descr="\\DROBO-FS\QuickDrops\JB\PPTX NG\Droplets\LightingOverlay.png" id="165" name="Google Shape;165;p112"/>
          <p:cNvPicPr preferRelativeResize="0"/>
          <p:nvPr/>
        </p:nvPicPr>
        <p:blipFill rotWithShape="1">
          <a:blip r:embed="rId1">
            <a:alphaModFix/>
          </a:blip>
          <a:srcRect b="0" l="0" r="0" t="0"/>
          <a:stretch/>
        </p:blipFill>
        <p:spPr>
          <a:xfrm>
            <a:off x="0" y="-1"/>
            <a:ext cx="12192003" cy="6858001"/>
          </a:xfrm>
          <a:prstGeom prst="rect">
            <a:avLst/>
          </a:prstGeom>
          <a:noFill/>
          <a:ln>
            <a:noFill/>
          </a:ln>
        </p:spPr>
      </p:pic>
      <p:sp>
        <p:nvSpPr>
          <p:cNvPr id="166" name="Google Shape;166;p112"/>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7" name="Google Shape;167;p112"/>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Twentieth Century"/>
                <a:ea typeface="Twentieth Century"/>
                <a:cs typeface="Twentieth Century"/>
                <a:sym typeface="Twentieth Century"/>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Twentieth Century"/>
                <a:ea typeface="Twentieth Century"/>
                <a:cs typeface="Twentieth Century"/>
                <a:sym typeface="Twentieth Century"/>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Twentieth Century"/>
                <a:ea typeface="Twentieth Century"/>
                <a:cs typeface="Twentieth Century"/>
                <a:sym typeface="Twentieth Century"/>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Twentieth Century"/>
                <a:ea typeface="Twentieth Century"/>
                <a:cs typeface="Twentieth Century"/>
                <a:sym typeface="Twentieth Century"/>
              </a:defRPr>
            </a:lvl4pPr>
            <a:lvl5pPr indent="-317500" lvl="4" marL="22860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Twentieth Century"/>
                <a:ea typeface="Twentieth Century"/>
                <a:cs typeface="Twentieth Century"/>
                <a:sym typeface="Twentieth Century"/>
              </a:defRPr>
            </a:lvl5pPr>
            <a:lvl6pPr indent="-317500" lvl="5" marL="27432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17500" lvl="6" marL="32004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17500" lvl="7" marL="36576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17500" lvl="8" marL="4114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168" name="Google Shape;168;p112"/>
          <p:cNvSpPr txBox="1"/>
          <p:nvPr>
            <p:ph idx="10" type="dt"/>
          </p:nvPr>
        </p:nvSpPr>
        <p:spPr>
          <a:xfrm>
            <a:off x="7678737"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169" name="Google Shape;169;p112"/>
          <p:cNvSpPr txBox="1"/>
          <p:nvPr>
            <p:ph idx="11" type="ftr"/>
          </p:nvPr>
        </p:nvSpPr>
        <p:spPr>
          <a:xfrm>
            <a:off x="913774" y="5883275"/>
            <a:ext cx="667288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170" name="Google Shape;170;p112"/>
          <p:cNvSpPr txBox="1"/>
          <p:nvPr>
            <p:ph idx="12" type="sldNum"/>
          </p:nvPr>
        </p:nvSpPr>
        <p:spPr>
          <a:xfrm>
            <a:off x="10514011" y="5883275"/>
            <a:ext cx="76421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0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0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0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0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0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0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0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0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69" r:id="rId2"/>
    <p:sldLayoutId id="214748367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9.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17.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jp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42.png"/><Relationship Id="rId8"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jp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36.png"/><Relationship Id="rId7"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jp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jp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7.jp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1.jp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8.png"/><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7.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5.xml"/><Relationship Id="rId3" Type="http://schemas.openxmlformats.org/officeDocument/2006/relationships/image" Target="../media/image2.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9.jp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1.jp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187" name="Shape 187"/>
        <p:cNvGrpSpPr/>
        <p:nvPr/>
      </p:nvGrpSpPr>
      <p:grpSpPr>
        <a:xfrm>
          <a:off x="0" y="0"/>
          <a:ext cx="0" cy="0"/>
          <a:chOff x="0" y="0"/>
          <a:chExt cx="0" cy="0"/>
        </a:xfrm>
      </p:grpSpPr>
      <p:sp>
        <p:nvSpPr>
          <p:cNvPr id="188" name="Google Shape;188;p1"/>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descr="A web of dots connected" id="189" name="Google Shape;189;p1"/>
          <p:cNvPicPr preferRelativeResize="0"/>
          <p:nvPr/>
        </p:nvPicPr>
        <p:blipFill rotWithShape="1">
          <a:blip r:embed="rId3">
            <a:alphaModFix/>
          </a:blip>
          <a:srcRect b="1" l="37640" r="17178" t="0"/>
          <a:stretch/>
        </p:blipFill>
        <p:spPr>
          <a:xfrm>
            <a:off x="8860" y="10"/>
            <a:ext cx="6924201" cy="6857990"/>
          </a:xfrm>
          <a:prstGeom prst="rect">
            <a:avLst/>
          </a:prstGeom>
          <a:noFill/>
          <a:ln>
            <a:noFill/>
          </a:ln>
        </p:spPr>
      </p:pic>
      <p:sp>
        <p:nvSpPr>
          <p:cNvPr id="190" name="Google Shape;190;p1"/>
          <p:cNvSpPr/>
          <p:nvPr/>
        </p:nvSpPr>
        <p:spPr>
          <a:xfrm>
            <a:off x="69330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191" name="Google Shape;191;p1"/>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92" name="Google Shape;192;p1"/>
          <p:cNvSpPr txBox="1"/>
          <p:nvPr>
            <p:ph type="ctrTitle"/>
          </p:nvPr>
        </p:nvSpPr>
        <p:spPr>
          <a:xfrm>
            <a:off x="7570382" y="1358901"/>
            <a:ext cx="3707844" cy="273049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700"/>
              <a:buFont typeface="Twentieth Century"/>
              <a:buNone/>
            </a:pPr>
            <a:r>
              <a:rPr lang="en-IE" sz="3700"/>
              <a:t>TY PROGRAMMING</a:t>
            </a:r>
            <a:endParaRPr sz="3700"/>
          </a:p>
        </p:txBody>
      </p:sp>
      <p:sp>
        <p:nvSpPr>
          <p:cNvPr id="193" name="Google Shape;193;p1"/>
          <p:cNvSpPr txBox="1"/>
          <p:nvPr>
            <p:ph idx="1" type="subTitle"/>
          </p:nvPr>
        </p:nvSpPr>
        <p:spPr>
          <a:xfrm>
            <a:off x="7676707" y="4165601"/>
            <a:ext cx="3487479" cy="789172"/>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200"/>
              <a:buNone/>
            </a:pPr>
            <a:r>
              <a:rPr lang="en-IE"/>
              <a:t>INTRODUCTION TO 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0"/>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CREATING A NEW LINE</a:t>
            </a:r>
            <a:endParaRPr/>
          </a:p>
        </p:txBody>
      </p:sp>
      <p:sp>
        <p:nvSpPr>
          <p:cNvPr id="271" name="Google Shape;271;p10"/>
          <p:cNvSpPr txBox="1"/>
          <p:nvPr>
            <p:ph idx="1" type="body"/>
          </p:nvPr>
        </p:nvSpPr>
        <p:spPr>
          <a:xfrm>
            <a:off x="1141411" y="1800307"/>
            <a:ext cx="9905999" cy="3541714"/>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None/>
            </a:pPr>
            <a:r>
              <a:rPr b="1" lang="en-IE" sz="2400"/>
              <a:t>CREATING A NEW LINE</a:t>
            </a:r>
            <a:endParaRPr b="1" sz="2400"/>
          </a:p>
          <a:p>
            <a:pPr indent="0" lvl="0" marL="0" rtl="0" algn="l">
              <a:lnSpc>
                <a:spcPct val="120000"/>
              </a:lnSpc>
              <a:spcBef>
                <a:spcPts val="1000"/>
              </a:spcBef>
              <a:spcAft>
                <a:spcPts val="0"/>
              </a:spcAft>
              <a:buSzPts val="2000"/>
              <a:buNone/>
            </a:pPr>
            <a:r>
              <a:rPr lang="en-IE" sz="2000"/>
              <a:t>IF WE WANT TO USE </a:t>
            </a:r>
            <a:r>
              <a:rPr b="1" lang="en-IE" sz="2000"/>
              <a:t>MULTIPLE</a:t>
            </a:r>
            <a:r>
              <a:rPr lang="en-IE" sz="2000"/>
              <a:t> PRINT FUNCTIONS TO PRINT SOMETHING ON TWO OR MORE LINES, WE CAN JUST USE TWO OR MORE PRINT FUNCTIONS, WHICH LOOKS LIKE THIS:</a:t>
            </a:r>
            <a:endParaRPr b="1" sz="2000"/>
          </a:p>
          <a:p>
            <a:pPr indent="0" lvl="0" marL="0" rtl="0" algn="l">
              <a:lnSpc>
                <a:spcPct val="120000"/>
              </a:lnSpc>
              <a:spcBef>
                <a:spcPts val="1000"/>
              </a:spcBef>
              <a:spcAft>
                <a:spcPts val="0"/>
              </a:spcAft>
              <a:buSzPts val="2400"/>
              <a:buNone/>
            </a:pPr>
            <a:r>
              <a:rPr b="1" lang="en-IE" sz="2400"/>
              <a:t>PRINT("PYTHON")		</a:t>
            </a:r>
            <a:endParaRPr b="1" sz="2400"/>
          </a:p>
          <a:p>
            <a:pPr indent="0" lvl="0" marL="0" rtl="0" algn="l">
              <a:lnSpc>
                <a:spcPct val="120000"/>
              </a:lnSpc>
              <a:spcBef>
                <a:spcPts val="1000"/>
              </a:spcBef>
              <a:spcAft>
                <a:spcPts val="0"/>
              </a:spcAft>
              <a:buSzPts val="2400"/>
              <a:buNone/>
            </a:pPr>
            <a:r>
              <a:rPr b="1" lang="en-IE" sz="2400"/>
              <a:t>PRINT("IS COOL")</a:t>
            </a:r>
            <a:endParaRPr b="1" sz="2400"/>
          </a:p>
          <a:p>
            <a:pPr indent="0" lvl="0" marL="0" rtl="0" algn="l">
              <a:lnSpc>
                <a:spcPct val="120000"/>
              </a:lnSpc>
              <a:spcBef>
                <a:spcPts val="1000"/>
              </a:spcBef>
              <a:spcAft>
                <a:spcPts val="0"/>
              </a:spcAft>
              <a:buSzPts val="2400"/>
              <a:buNone/>
            </a:pPr>
            <a:r>
              <a:rPr lang="en-IE" sz="2400"/>
              <a:t>WILL GIVE YOU THE OUTPUT:</a:t>
            </a:r>
            <a:endParaRPr sz="2400"/>
          </a:p>
        </p:txBody>
      </p:sp>
      <p:pic>
        <p:nvPicPr>
          <p:cNvPr descr="A picture containing plate, drawing&#10;&#10;Description automatically generated" id="272" name="Google Shape;272;p10"/>
          <p:cNvPicPr preferRelativeResize="0"/>
          <p:nvPr/>
        </p:nvPicPr>
        <p:blipFill rotWithShape="1">
          <a:blip r:embed="rId3">
            <a:alphaModFix/>
          </a:blip>
          <a:srcRect b="0" l="0" r="0" t="0"/>
          <a:stretch/>
        </p:blipFill>
        <p:spPr>
          <a:xfrm>
            <a:off x="5780085" y="3803637"/>
            <a:ext cx="2495898" cy="138131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00"/>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A LIST</a:t>
            </a:r>
            <a:endParaRPr/>
          </a:p>
        </p:txBody>
      </p:sp>
      <p:sp>
        <p:nvSpPr>
          <p:cNvPr id="1193" name="Google Shape;1193;p100"/>
          <p:cNvSpPr txBox="1"/>
          <p:nvPr>
            <p:ph idx="1" type="body"/>
          </p:nvPr>
        </p:nvSpPr>
        <p:spPr>
          <a:xfrm>
            <a:off x="838200" y="1825625"/>
            <a:ext cx="10515600" cy="397764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lang="en-IE"/>
              <a:t>LIKE STRINGS, LISTS CAN BE INDEXED AND INDIVIDUAL ITEMS CAN BE PRINTED OUT.</a:t>
            </a:r>
            <a:endParaRPr/>
          </a:p>
          <a:p>
            <a:pPr indent="0" lvl="0" marL="0" rtl="0" algn="l">
              <a:lnSpc>
                <a:spcPct val="120000"/>
              </a:lnSpc>
              <a:spcBef>
                <a:spcPts val="1000"/>
              </a:spcBef>
              <a:spcAft>
                <a:spcPts val="0"/>
              </a:spcAft>
              <a:buSzPts val="2800"/>
              <a:buNone/>
            </a:pPr>
            <a:r>
              <a:rPr lang="en-IE" sz="2800">
                <a:latin typeface="Courier New"/>
                <a:ea typeface="Courier New"/>
                <a:cs typeface="Courier New"/>
                <a:sym typeface="Courier New"/>
              </a:rPr>
              <a:t>LETTERS = [‘A’,‘E’,‘I’,‘O’,‘U’]</a:t>
            </a:r>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t/>
            </a:r>
            <a:endParaRPr/>
          </a:p>
        </p:txBody>
      </p:sp>
      <p:sp>
        <p:nvSpPr>
          <p:cNvPr id="1194" name="Google Shape;1194;p100"/>
          <p:cNvSpPr txBox="1"/>
          <p:nvPr/>
        </p:nvSpPr>
        <p:spPr>
          <a:xfrm>
            <a:off x="838200" y="3575968"/>
            <a:ext cx="10515600" cy="5293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sz="2800">
              <a:solidFill>
                <a:schemeClr val="dk1"/>
              </a:solidFill>
              <a:latin typeface="Twentieth Century"/>
              <a:ea typeface="Twentieth Century"/>
              <a:cs typeface="Twentieth Century"/>
              <a:sym typeface="Twentieth Century"/>
            </a:endParaRPr>
          </a:p>
        </p:txBody>
      </p:sp>
      <p:graphicFrame>
        <p:nvGraphicFramePr>
          <p:cNvPr id="1195" name="Google Shape;1195;p100"/>
          <p:cNvGraphicFramePr/>
          <p:nvPr/>
        </p:nvGraphicFramePr>
        <p:xfrm>
          <a:off x="1778503" y="3429000"/>
          <a:ext cx="3000000" cy="3000000"/>
        </p:xfrm>
        <a:graphic>
          <a:graphicData uri="http://schemas.openxmlformats.org/drawingml/2006/table">
            <a:tbl>
              <a:tblPr bandRow="1" firstRow="1">
                <a:noFill/>
                <a:tableStyleId>{A3125433-916B-4B71-ACFE-37B6D529B376}</a:tableStyleId>
              </a:tblPr>
              <a:tblGrid>
                <a:gridCol w="2709325"/>
                <a:gridCol w="2709325"/>
                <a:gridCol w="2709325"/>
              </a:tblGrid>
              <a:tr h="370850">
                <a:tc>
                  <a:txBody>
                    <a:bodyPr/>
                    <a:lstStyle/>
                    <a:p>
                      <a:pPr indent="0" lvl="0" marL="0" marR="0" rtl="0" algn="l">
                        <a:spcBef>
                          <a:spcPts val="0"/>
                        </a:spcBef>
                        <a:spcAft>
                          <a:spcPts val="0"/>
                        </a:spcAft>
                        <a:buNone/>
                      </a:pPr>
                      <a:r>
                        <a:rPr lang="en-IE" sz="1800" u="none" cap="none" strike="noStrike"/>
                        <a:t>Index</a:t>
                      </a:r>
                      <a:endParaRPr/>
                    </a:p>
                  </a:txBody>
                  <a:tcPr marT="45725" marB="45725" marR="91450" marL="91450"/>
                </a:tc>
                <a:tc>
                  <a:txBody>
                    <a:bodyPr/>
                    <a:lstStyle/>
                    <a:p>
                      <a:pPr indent="0" lvl="0" marL="0" marR="0" rtl="0" algn="l">
                        <a:spcBef>
                          <a:spcPts val="0"/>
                        </a:spcBef>
                        <a:spcAft>
                          <a:spcPts val="0"/>
                        </a:spcAft>
                        <a:buNone/>
                      </a:pPr>
                      <a:r>
                        <a:rPr lang="en-IE" sz="1800"/>
                        <a:t>Value</a:t>
                      </a:r>
                      <a:endParaRPr/>
                    </a:p>
                  </a:txBody>
                  <a:tcPr marT="45725" marB="45725" marR="91450" marL="91450"/>
                </a:tc>
                <a:tc>
                  <a:txBody>
                    <a:bodyPr/>
                    <a:lstStyle/>
                    <a:p>
                      <a:pPr indent="0" lvl="0" marL="0" marR="0" rtl="0" algn="l">
                        <a:spcBef>
                          <a:spcPts val="0"/>
                        </a:spcBef>
                        <a:spcAft>
                          <a:spcPts val="0"/>
                        </a:spcAft>
                        <a:buNone/>
                      </a:pPr>
                      <a:r>
                        <a:rPr lang="en-IE" sz="1800"/>
                        <a:t>Item</a:t>
                      </a:r>
                      <a:endParaRPr/>
                    </a:p>
                  </a:txBody>
                  <a:tcPr marT="45725" marB="45725" marR="91450" marL="91450"/>
                </a:tc>
              </a:tr>
              <a:tr h="370850">
                <a:tc>
                  <a:txBody>
                    <a:bodyPr/>
                    <a:lstStyle/>
                    <a:p>
                      <a:pPr indent="0" lvl="0" marL="0" marR="0" rtl="0" algn="l">
                        <a:spcBef>
                          <a:spcPts val="0"/>
                        </a:spcBef>
                        <a:spcAft>
                          <a:spcPts val="0"/>
                        </a:spcAft>
                        <a:buNone/>
                      </a:pPr>
                      <a:r>
                        <a:rPr lang="en-IE" sz="1800"/>
                        <a:t>letters[0]</a:t>
                      </a:r>
                      <a:endParaRPr/>
                    </a:p>
                  </a:txBody>
                  <a:tcPr marT="45725" marB="45725" marR="91450" marL="91450"/>
                </a:tc>
                <a:tc>
                  <a:txBody>
                    <a:bodyPr/>
                    <a:lstStyle/>
                    <a:p>
                      <a:pPr indent="0" lvl="0" marL="0" marR="0" rtl="0" algn="l">
                        <a:spcBef>
                          <a:spcPts val="0"/>
                        </a:spcBef>
                        <a:spcAft>
                          <a:spcPts val="0"/>
                        </a:spcAft>
                        <a:buNone/>
                      </a:pPr>
                      <a:r>
                        <a:rPr lang="en-IE" sz="1800"/>
                        <a:t>‘a’</a:t>
                      </a:r>
                      <a:endParaRPr/>
                    </a:p>
                  </a:txBody>
                  <a:tcPr marT="45725" marB="45725" marR="91450" marL="91450"/>
                </a:tc>
                <a:tc>
                  <a:txBody>
                    <a:bodyPr/>
                    <a:lstStyle/>
                    <a:p>
                      <a:pPr indent="0" lvl="0" marL="0" marR="0" rtl="0" algn="l">
                        <a:spcBef>
                          <a:spcPts val="0"/>
                        </a:spcBef>
                        <a:spcAft>
                          <a:spcPts val="0"/>
                        </a:spcAft>
                        <a:buNone/>
                      </a:pPr>
                      <a:r>
                        <a:rPr lang="en-IE" sz="1800"/>
                        <a:t>1</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Twentieth Century"/>
                        <a:buNone/>
                      </a:pPr>
                      <a:r>
                        <a:rPr lang="en-IE" sz="1800"/>
                        <a:t>letters[1]</a:t>
                      </a:r>
                      <a:endParaRPr/>
                    </a:p>
                  </a:txBody>
                  <a:tcPr marT="45725" marB="45725" marR="91450" marL="91450"/>
                </a:tc>
                <a:tc>
                  <a:txBody>
                    <a:bodyPr/>
                    <a:lstStyle/>
                    <a:p>
                      <a:pPr indent="0" lvl="0" marL="0" marR="0" rtl="0" algn="l">
                        <a:spcBef>
                          <a:spcPts val="0"/>
                        </a:spcBef>
                        <a:spcAft>
                          <a:spcPts val="0"/>
                        </a:spcAft>
                        <a:buNone/>
                      </a:pPr>
                      <a:r>
                        <a:rPr lang="en-IE" sz="1800"/>
                        <a:t>‘e’</a:t>
                      </a:r>
                      <a:endParaRPr/>
                    </a:p>
                  </a:txBody>
                  <a:tcPr marT="45725" marB="45725" marR="91450" marL="91450"/>
                </a:tc>
                <a:tc>
                  <a:txBody>
                    <a:bodyPr/>
                    <a:lstStyle/>
                    <a:p>
                      <a:pPr indent="0" lvl="0" marL="0" marR="0" rtl="0" algn="l">
                        <a:spcBef>
                          <a:spcPts val="0"/>
                        </a:spcBef>
                        <a:spcAft>
                          <a:spcPts val="0"/>
                        </a:spcAft>
                        <a:buNone/>
                      </a:pPr>
                      <a:r>
                        <a:rPr lang="en-IE" sz="1800"/>
                        <a:t>2</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Twentieth Century"/>
                        <a:buNone/>
                      </a:pPr>
                      <a:r>
                        <a:rPr lang="en-IE" sz="1800"/>
                        <a:t>letters[2]</a:t>
                      </a:r>
                      <a:endParaRPr/>
                    </a:p>
                  </a:txBody>
                  <a:tcPr marT="45725" marB="45725" marR="91450" marL="91450"/>
                </a:tc>
                <a:tc>
                  <a:txBody>
                    <a:bodyPr/>
                    <a:lstStyle/>
                    <a:p>
                      <a:pPr indent="0" lvl="0" marL="0" marR="0" rtl="0" algn="l">
                        <a:spcBef>
                          <a:spcPts val="0"/>
                        </a:spcBef>
                        <a:spcAft>
                          <a:spcPts val="0"/>
                        </a:spcAft>
                        <a:buNone/>
                      </a:pPr>
                      <a:r>
                        <a:rPr lang="en-IE" sz="1800"/>
                        <a:t>‘i’</a:t>
                      </a:r>
                      <a:endParaRPr/>
                    </a:p>
                  </a:txBody>
                  <a:tcPr marT="45725" marB="45725" marR="91450" marL="91450"/>
                </a:tc>
                <a:tc>
                  <a:txBody>
                    <a:bodyPr/>
                    <a:lstStyle/>
                    <a:p>
                      <a:pPr indent="0" lvl="0" marL="0" marR="0" rtl="0" algn="l">
                        <a:spcBef>
                          <a:spcPts val="0"/>
                        </a:spcBef>
                        <a:spcAft>
                          <a:spcPts val="0"/>
                        </a:spcAft>
                        <a:buNone/>
                      </a:pPr>
                      <a:r>
                        <a:rPr lang="en-IE" sz="1800"/>
                        <a:t>3</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Twentieth Century"/>
                        <a:buNone/>
                      </a:pPr>
                      <a:r>
                        <a:rPr lang="en-IE" sz="1800"/>
                        <a:t>letters[3]</a:t>
                      </a:r>
                      <a:endParaRPr/>
                    </a:p>
                  </a:txBody>
                  <a:tcPr marT="45725" marB="45725" marR="91450" marL="91450"/>
                </a:tc>
                <a:tc>
                  <a:txBody>
                    <a:bodyPr/>
                    <a:lstStyle/>
                    <a:p>
                      <a:pPr indent="0" lvl="0" marL="0" marR="0" rtl="0" algn="l">
                        <a:spcBef>
                          <a:spcPts val="0"/>
                        </a:spcBef>
                        <a:spcAft>
                          <a:spcPts val="0"/>
                        </a:spcAft>
                        <a:buNone/>
                      </a:pPr>
                      <a:r>
                        <a:rPr lang="en-IE" sz="1800"/>
                        <a:t>‘o’</a:t>
                      </a:r>
                      <a:endParaRPr/>
                    </a:p>
                  </a:txBody>
                  <a:tcPr marT="45725" marB="45725" marR="91450" marL="91450"/>
                </a:tc>
                <a:tc>
                  <a:txBody>
                    <a:bodyPr/>
                    <a:lstStyle/>
                    <a:p>
                      <a:pPr indent="0" lvl="0" marL="0" marR="0" rtl="0" algn="l">
                        <a:spcBef>
                          <a:spcPts val="0"/>
                        </a:spcBef>
                        <a:spcAft>
                          <a:spcPts val="0"/>
                        </a:spcAft>
                        <a:buNone/>
                      </a:pPr>
                      <a:r>
                        <a:rPr lang="en-IE" sz="1800"/>
                        <a:t>4</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Twentieth Century"/>
                        <a:buNone/>
                      </a:pPr>
                      <a:r>
                        <a:rPr lang="en-IE" sz="1800"/>
                        <a:t>letters[4]</a:t>
                      </a:r>
                      <a:endParaRPr/>
                    </a:p>
                  </a:txBody>
                  <a:tcPr marT="45725" marB="45725" marR="91450" marL="91450"/>
                </a:tc>
                <a:tc>
                  <a:txBody>
                    <a:bodyPr/>
                    <a:lstStyle/>
                    <a:p>
                      <a:pPr indent="0" lvl="0" marL="0" marR="0" rtl="0" algn="l">
                        <a:spcBef>
                          <a:spcPts val="0"/>
                        </a:spcBef>
                        <a:spcAft>
                          <a:spcPts val="0"/>
                        </a:spcAft>
                        <a:buNone/>
                      </a:pPr>
                      <a:r>
                        <a:rPr lang="en-IE" sz="1800"/>
                        <a:t>‘u’</a:t>
                      </a:r>
                      <a:endParaRPr/>
                    </a:p>
                  </a:txBody>
                  <a:tcPr marT="45725" marB="45725" marR="91450" marL="91450"/>
                </a:tc>
                <a:tc>
                  <a:txBody>
                    <a:bodyPr/>
                    <a:lstStyle/>
                    <a:p>
                      <a:pPr indent="0" lvl="0" marL="0" marR="0" rtl="0" algn="l">
                        <a:spcBef>
                          <a:spcPts val="0"/>
                        </a:spcBef>
                        <a:spcAft>
                          <a:spcPts val="0"/>
                        </a:spcAft>
                        <a:buNone/>
                      </a:pPr>
                      <a:r>
                        <a:rPr lang="en-IE" sz="1800"/>
                        <a:t>5</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01"/>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A LIST</a:t>
            </a:r>
            <a:endParaRPr/>
          </a:p>
        </p:txBody>
      </p:sp>
      <p:sp>
        <p:nvSpPr>
          <p:cNvPr id="1201" name="Google Shape;1201;p101"/>
          <p:cNvSpPr txBox="1"/>
          <p:nvPr>
            <p:ph idx="1" type="body"/>
          </p:nvPr>
        </p:nvSpPr>
        <p:spPr>
          <a:xfrm>
            <a:off x="838200" y="1825625"/>
            <a:ext cx="10515600" cy="397764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lang="en-IE"/>
              <a:t>LIKE STRINGS, LISTS CAN BE INDEXED AND INDIVIDUAL ITEMS CAN BE PRINTED OUT.</a:t>
            </a:r>
            <a:endParaRPr/>
          </a:p>
          <a:p>
            <a:pPr indent="0" lvl="0" marL="0" rtl="0" algn="l">
              <a:lnSpc>
                <a:spcPct val="120000"/>
              </a:lnSpc>
              <a:spcBef>
                <a:spcPts val="1000"/>
              </a:spcBef>
              <a:spcAft>
                <a:spcPts val="0"/>
              </a:spcAft>
              <a:buSzPts val="2800"/>
              <a:buNone/>
            </a:pPr>
            <a:r>
              <a:rPr lang="en-IE" sz="2800">
                <a:latin typeface="Courier New"/>
                <a:ea typeface="Courier New"/>
                <a:cs typeface="Courier New"/>
                <a:sym typeface="Courier New"/>
              </a:rPr>
              <a:t>PAIRS = [[1,2],[3,4],[5,6]]</a:t>
            </a:r>
            <a:endParaRPr sz="2800">
              <a:latin typeface="Courier New"/>
              <a:ea typeface="Courier New"/>
              <a:cs typeface="Courier New"/>
              <a:sym typeface="Courier New"/>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t/>
            </a:r>
            <a:endParaRPr/>
          </a:p>
        </p:txBody>
      </p:sp>
      <p:sp>
        <p:nvSpPr>
          <p:cNvPr id="1202" name="Google Shape;1202;p101"/>
          <p:cNvSpPr txBox="1"/>
          <p:nvPr/>
        </p:nvSpPr>
        <p:spPr>
          <a:xfrm>
            <a:off x="838200" y="3575968"/>
            <a:ext cx="10515600" cy="5293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sz="2800">
              <a:solidFill>
                <a:schemeClr val="dk1"/>
              </a:solidFill>
              <a:latin typeface="Twentieth Century"/>
              <a:ea typeface="Twentieth Century"/>
              <a:cs typeface="Twentieth Century"/>
              <a:sym typeface="Twentieth Century"/>
            </a:endParaRPr>
          </a:p>
        </p:txBody>
      </p:sp>
      <p:graphicFrame>
        <p:nvGraphicFramePr>
          <p:cNvPr id="1203" name="Google Shape;1203;p101"/>
          <p:cNvGraphicFramePr/>
          <p:nvPr/>
        </p:nvGraphicFramePr>
        <p:xfrm>
          <a:off x="1778503" y="3429000"/>
          <a:ext cx="3000000" cy="3000000"/>
        </p:xfrm>
        <a:graphic>
          <a:graphicData uri="http://schemas.openxmlformats.org/drawingml/2006/table">
            <a:tbl>
              <a:tblPr bandRow="1" firstRow="1">
                <a:noFill/>
                <a:tableStyleId>{A3125433-916B-4B71-ACFE-37B6D529B376}</a:tableStyleId>
              </a:tblPr>
              <a:tblGrid>
                <a:gridCol w="2709325"/>
                <a:gridCol w="2709325"/>
                <a:gridCol w="2709325"/>
              </a:tblGrid>
              <a:tr h="370850">
                <a:tc>
                  <a:txBody>
                    <a:bodyPr/>
                    <a:lstStyle/>
                    <a:p>
                      <a:pPr indent="0" lvl="0" marL="0" marR="0" rtl="0" algn="l">
                        <a:spcBef>
                          <a:spcPts val="0"/>
                        </a:spcBef>
                        <a:spcAft>
                          <a:spcPts val="0"/>
                        </a:spcAft>
                        <a:buNone/>
                      </a:pPr>
                      <a:r>
                        <a:rPr lang="en-IE" sz="1800"/>
                        <a:t>Index</a:t>
                      </a:r>
                      <a:endParaRPr/>
                    </a:p>
                  </a:txBody>
                  <a:tcPr marT="45725" marB="45725" marR="91450" marL="91450"/>
                </a:tc>
                <a:tc>
                  <a:txBody>
                    <a:bodyPr/>
                    <a:lstStyle/>
                    <a:p>
                      <a:pPr indent="0" lvl="0" marL="0" marR="0" rtl="0" algn="l">
                        <a:spcBef>
                          <a:spcPts val="0"/>
                        </a:spcBef>
                        <a:spcAft>
                          <a:spcPts val="0"/>
                        </a:spcAft>
                        <a:buNone/>
                      </a:pPr>
                      <a:r>
                        <a:rPr lang="en-IE" sz="1800"/>
                        <a:t>Value</a:t>
                      </a:r>
                      <a:endParaRPr/>
                    </a:p>
                  </a:txBody>
                  <a:tcPr marT="45725" marB="45725" marR="91450" marL="91450"/>
                </a:tc>
                <a:tc>
                  <a:txBody>
                    <a:bodyPr/>
                    <a:lstStyle/>
                    <a:p>
                      <a:pPr indent="0" lvl="0" marL="0" marR="0" rtl="0" algn="l">
                        <a:spcBef>
                          <a:spcPts val="0"/>
                        </a:spcBef>
                        <a:spcAft>
                          <a:spcPts val="0"/>
                        </a:spcAft>
                        <a:buNone/>
                      </a:pPr>
                      <a:r>
                        <a:rPr lang="en-IE" sz="1800"/>
                        <a:t>Item</a:t>
                      </a:r>
                      <a:endParaRPr/>
                    </a:p>
                  </a:txBody>
                  <a:tcPr marT="45725" marB="45725" marR="91450" marL="91450"/>
                </a:tc>
              </a:tr>
              <a:tr h="370850">
                <a:tc>
                  <a:txBody>
                    <a:bodyPr/>
                    <a:lstStyle/>
                    <a:p>
                      <a:pPr indent="0" lvl="0" marL="0" marR="0" rtl="0" algn="l">
                        <a:spcBef>
                          <a:spcPts val="0"/>
                        </a:spcBef>
                        <a:spcAft>
                          <a:spcPts val="0"/>
                        </a:spcAft>
                        <a:buNone/>
                      </a:pPr>
                      <a:r>
                        <a:rPr lang="en-IE" sz="1800"/>
                        <a:t>pairs[0][0]</a:t>
                      </a:r>
                      <a:endParaRPr/>
                    </a:p>
                  </a:txBody>
                  <a:tcPr marT="45725" marB="45725" marR="91450" marL="91450"/>
                </a:tc>
                <a:tc>
                  <a:txBody>
                    <a:bodyPr/>
                    <a:lstStyle/>
                    <a:p>
                      <a:pPr indent="0" lvl="0" marL="0" marR="0" rtl="0" algn="l">
                        <a:spcBef>
                          <a:spcPts val="0"/>
                        </a:spcBef>
                        <a:spcAft>
                          <a:spcPts val="0"/>
                        </a:spcAft>
                        <a:buNone/>
                      </a:pPr>
                      <a:r>
                        <a:rPr lang="en-IE" sz="1800"/>
                        <a:t>1</a:t>
                      </a:r>
                      <a:endParaRPr/>
                    </a:p>
                  </a:txBody>
                  <a:tcPr marT="45725" marB="45725" marR="91450" marL="91450"/>
                </a:tc>
                <a:tc>
                  <a:txBody>
                    <a:bodyPr/>
                    <a:lstStyle/>
                    <a:p>
                      <a:pPr indent="0" lvl="0" marL="0" marR="0" rtl="0" algn="l">
                        <a:spcBef>
                          <a:spcPts val="0"/>
                        </a:spcBef>
                        <a:spcAft>
                          <a:spcPts val="0"/>
                        </a:spcAft>
                        <a:buNone/>
                      </a:pPr>
                      <a:r>
                        <a:rPr lang="en-IE" sz="1800"/>
                        <a:t>1,1</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Twentieth Century"/>
                        <a:buNone/>
                      </a:pPr>
                      <a:r>
                        <a:rPr lang="en-IE" sz="1800"/>
                        <a:t>pairs[0][1]</a:t>
                      </a:r>
                      <a:endParaRPr/>
                    </a:p>
                  </a:txBody>
                  <a:tcPr marT="45725" marB="45725" marR="91450" marL="91450"/>
                </a:tc>
                <a:tc>
                  <a:txBody>
                    <a:bodyPr/>
                    <a:lstStyle/>
                    <a:p>
                      <a:pPr indent="0" lvl="0" marL="0" marR="0" rtl="0" algn="l">
                        <a:spcBef>
                          <a:spcPts val="0"/>
                        </a:spcBef>
                        <a:spcAft>
                          <a:spcPts val="0"/>
                        </a:spcAft>
                        <a:buNone/>
                      </a:pPr>
                      <a:r>
                        <a:rPr lang="en-IE" sz="1800"/>
                        <a:t>2</a:t>
                      </a:r>
                      <a:endParaRPr/>
                    </a:p>
                  </a:txBody>
                  <a:tcPr marT="45725" marB="45725" marR="91450" marL="91450"/>
                </a:tc>
                <a:tc>
                  <a:txBody>
                    <a:bodyPr/>
                    <a:lstStyle/>
                    <a:p>
                      <a:pPr indent="0" lvl="0" marL="0" marR="0" rtl="0" algn="l">
                        <a:spcBef>
                          <a:spcPts val="0"/>
                        </a:spcBef>
                        <a:spcAft>
                          <a:spcPts val="0"/>
                        </a:spcAft>
                        <a:buNone/>
                      </a:pPr>
                      <a:r>
                        <a:rPr lang="en-IE" sz="1800"/>
                        <a:t>1,2</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Twentieth Century"/>
                        <a:buNone/>
                      </a:pPr>
                      <a:r>
                        <a:rPr lang="en-IE" sz="1800"/>
                        <a:t>pairs[1][0]</a:t>
                      </a:r>
                      <a:endParaRPr/>
                    </a:p>
                  </a:txBody>
                  <a:tcPr marT="45725" marB="45725" marR="91450" marL="91450"/>
                </a:tc>
                <a:tc>
                  <a:txBody>
                    <a:bodyPr/>
                    <a:lstStyle/>
                    <a:p>
                      <a:pPr indent="0" lvl="0" marL="0" marR="0" rtl="0" algn="l">
                        <a:spcBef>
                          <a:spcPts val="0"/>
                        </a:spcBef>
                        <a:spcAft>
                          <a:spcPts val="0"/>
                        </a:spcAft>
                        <a:buNone/>
                      </a:pPr>
                      <a:r>
                        <a:rPr lang="en-IE" sz="1800"/>
                        <a:t>3</a:t>
                      </a:r>
                      <a:endParaRPr/>
                    </a:p>
                  </a:txBody>
                  <a:tcPr marT="45725" marB="45725" marR="91450" marL="91450"/>
                </a:tc>
                <a:tc>
                  <a:txBody>
                    <a:bodyPr/>
                    <a:lstStyle/>
                    <a:p>
                      <a:pPr indent="0" lvl="0" marL="0" marR="0" rtl="0" algn="l">
                        <a:spcBef>
                          <a:spcPts val="0"/>
                        </a:spcBef>
                        <a:spcAft>
                          <a:spcPts val="0"/>
                        </a:spcAft>
                        <a:buNone/>
                      </a:pPr>
                      <a:r>
                        <a:rPr lang="en-IE" sz="1800"/>
                        <a:t>2,1</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Twentieth Century"/>
                        <a:buNone/>
                      </a:pPr>
                      <a:r>
                        <a:rPr lang="en-IE" sz="1800"/>
                        <a:t>pairs[1][1]</a:t>
                      </a:r>
                      <a:endParaRPr/>
                    </a:p>
                  </a:txBody>
                  <a:tcPr marT="45725" marB="45725" marR="91450" marL="91450"/>
                </a:tc>
                <a:tc>
                  <a:txBody>
                    <a:bodyPr/>
                    <a:lstStyle/>
                    <a:p>
                      <a:pPr indent="0" lvl="0" marL="0" marR="0" rtl="0" algn="l">
                        <a:spcBef>
                          <a:spcPts val="0"/>
                        </a:spcBef>
                        <a:spcAft>
                          <a:spcPts val="0"/>
                        </a:spcAft>
                        <a:buNone/>
                      </a:pPr>
                      <a:r>
                        <a:rPr lang="en-IE" sz="1800"/>
                        <a:t>4</a:t>
                      </a:r>
                      <a:endParaRPr/>
                    </a:p>
                  </a:txBody>
                  <a:tcPr marT="45725" marB="45725" marR="91450" marL="91450"/>
                </a:tc>
                <a:tc>
                  <a:txBody>
                    <a:bodyPr/>
                    <a:lstStyle/>
                    <a:p>
                      <a:pPr indent="0" lvl="0" marL="0" marR="0" rtl="0" algn="l">
                        <a:spcBef>
                          <a:spcPts val="0"/>
                        </a:spcBef>
                        <a:spcAft>
                          <a:spcPts val="0"/>
                        </a:spcAft>
                        <a:buNone/>
                      </a:pPr>
                      <a:r>
                        <a:rPr lang="en-IE" sz="1800"/>
                        <a:t>2,2</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Twentieth Century"/>
                        <a:buNone/>
                      </a:pPr>
                      <a:r>
                        <a:rPr lang="en-IE" sz="1800"/>
                        <a:t>pairs[2][0]</a:t>
                      </a:r>
                      <a:endParaRPr/>
                    </a:p>
                  </a:txBody>
                  <a:tcPr marT="45725" marB="45725" marR="91450" marL="91450"/>
                </a:tc>
                <a:tc>
                  <a:txBody>
                    <a:bodyPr/>
                    <a:lstStyle/>
                    <a:p>
                      <a:pPr indent="0" lvl="0" marL="0" marR="0" rtl="0" algn="l">
                        <a:spcBef>
                          <a:spcPts val="0"/>
                        </a:spcBef>
                        <a:spcAft>
                          <a:spcPts val="0"/>
                        </a:spcAft>
                        <a:buNone/>
                      </a:pPr>
                      <a:r>
                        <a:rPr lang="en-IE" sz="1800"/>
                        <a:t>5</a:t>
                      </a:r>
                      <a:endParaRPr/>
                    </a:p>
                  </a:txBody>
                  <a:tcPr marT="45725" marB="45725" marR="91450" marL="91450"/>
                </a:tc>
                <a:tc>
                  <a:txBody>
                    <a:bodyPr/>
                    <a:lstStyle/>
                    <a:p>
                      <a:pPr indent="0" lvl="0" marL="0" marR="0" rtl="0" algn="l">
                        <a:spcBef>
                          <a:spcPts val="0"/>
                        </a:spcBef>
                        <a:spcAft>
                          <a:spcPts val="0"/>
                        </a:spcAft>
                        <a:buNone/>
                      </a:pPr>
                      <a:r>
                        <a:rPr lang="en-IE" sz="1800"/>
                        <a:t>3,1</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Twentieth Century"/>
                        <a:buNone/>
                      </a:pPr>
                      <a:r>
                        <a:rPr lang="en-IE" sz="1800"/>
                        <a:t>pairs[2][1]</a:t>
                      </a:r>
                      <a:endParaRPr/>
                    </a:p>
                  </a:txBody>
                  <a:tcPr marT="45725" marB="45725" marR="91450" marL="91450"/>
                </a:tc>
                <a:tc>
                  <a:txBody>
                    <a:bodyPr/>
                    <a:lstStyle/>
                    <a:p>
                      <a:pPr indent="0" lvl="0" marL="0" marR="0" rtl="0" algn="l">
                        <a:spcBef>
                          <a:spcPts val="0"/>
                        </a:spcBef>
                        <a:spcAft>
                          <a:spcPts val="0"/>
                        </a:spcAft>
                        <a:buNone/>
                      </a:pPr>
                      <a:r>
                        <a:rPr lang="en-IE" sz="1800"/>
                        <a:t>6</a:t>
                      </a:r>
                      <a:endParaRPr/>
                    </a:p>
                  </a:txBody>
                  <a:tcPr marT="45725" marB="45725" marR="91450" marL="91450"/>
                </a:tc>
                <a:tc>
                  <a:txBody>
                    <a:bodyPr/>
                    <a:lstStyle/>
                    <a:p>
                      <a:pPr indent="0" lvl="0" marL="0" marR="0" rtl="0" algn="l">
                        <a:spcBef>
                          <a:spcPts val="0"/>
                        </a:spcBef>
                        <a:spcAft>
                          <a:spcPts val="0"/>
                        </a:spcAft>
                        <a:buNone/>
                      </a:pPr>
                      <a:r>
                        <a:rPr lang="en-IE" sz="1800"/>
                        <a:t>3,2</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02"/>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A LIST</a:t>
            </a:r>
            <a:endParaRPr/>
          </a:p>
        </p:txBody>
      </p:sp>
      <p:sp>
        <p:nvSpPr>
          <p:cNvPr id="1209" name="Google Shape;1209;p102"/>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SzPct val="100000"/>
              <a:buFont typeface="Courier New"/>
              <a:buNone/>
            </a:pPr>
            <a:r>
              <a:rPr lang="en-IE" sz="2800">
                <a:latin typeface="Courier New"/>
                <a:ea typeface="Courier New"/>
                <a:cs typeface="Courier New"/>
                <a:sym typeface="Courier New"/>
              </a:rPr>
              <a:t>LI = [1, 2, 3, 4, 5]</a:t>
            </a:r>
            <a:endParaRPr/>
          </a:p>
          <a:p>
            <a:pPr indent="-228600" lvl="0" marL="228600" rtl="0" algn="l">
              <a:lnSpc>
                <a:spcPct val="120000"/>
              </a:lnSpc>
              <a:spcBef>
                <a:spcPts val="1000"/>
              </a:spcBef>
              <a:spcAft>
                <a:spcPts val="0"/>
              </a:spcAft>
              <a:buSzPct val="100000"/>
              <a:buFont typeface="Courier New"/>
              <a:buNone/>
            </a:pPr>
            <a:r>
              <a:rPr b="1" lang="en-IE" sz="2800">
                <a:latin typeface="Courier New"/>
                <a:ea typeface="Courier New"/>
                <a:cs typeface="Courier New"/>
                <a:sym typeface="Courier New"/>
              </a:rPr>
              <a:t>LI.APPEND(‘A’)</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PRINT(LI)</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[1, 2, 3, 4, 5, ‘A’]</a:t>
            </a:r>
            <a:endParaRPr/>
          </a:p>
          <a:p>
            <a:pPr indent="-228600" lvl="0" marL="228600" rtl="0" algn="l">
              <a:lnSpc>
                <a:spcPct val="120000"/>
              </a:lnSpc>
              <a:spcBef>
                <a:spcPts val="1000"/>
              </a:spcBef>
              <a:spcAft>
                <a:spcPts val="0"/>
              </a:spcAft>
              <a:buSzPct val="100000"/>
              <a:buFont typeface="Courier New"/>
              <a:buNone/>
            </a:pPr>
            <a:r>
              <a:rPr b="1" lang="en-IE" sz="2800">
                <a:latin typeface="Courier New"/>
                <a:ea typeface="Courier New"/>
                <a:cs typeface="Courier New"/>
                <a:sym typeface="Courier New"/>
              </a:rPr>
              <a:t>LI.INSERT(2, ‘I’)</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PRINT(LI)</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[1, 2, ‘I’, 3, 4, 5, ‘A’]</a:t>
            </a:r>
            <a:endParaRPr/>
          </a:p>
          <a:p>
            <a:pPr indent="0" lvl="0" marL="0" rtl="0" algn="l">
              <a:lnSpc>
                <a:spcPct val="120000"/>
              </a:lnSpc>
              <a:spcBef>
                <a:spcPts val="1000"/>
              </a:spcBef>
              <a:spcAft>
                <a:spcPts val="0"/>
              </a:spcAft>
              <a:buSzPct val="1000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03"/>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A LIST</a:t>
            </a:r>
            <a:endParaRPr/>
          </a:p>
        </p:txBody>
      </p:sp>
      <p:sp>
        <p:nvSpPr>
          <p:cNvPr id="1215" name="Google Shape;1215;p103"/>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0000"/>
              </a:lnSpc>
              <a:spcBef>
                <a:spcPts val="0"/>
              </a:spcBef>
              <a:spcAft>
                <a:spcPts val="0"/>
              </a:spcAft>
              <a:buSzPct val="100000"/>
              <a:buFont typeface="Courier New"/>
              <a:buNone/>
            </a:pPr>
            <a:r>
              <a:rPr lang="en-IE" sz="2800">
                <a:latin typeface="Courier New"/>
                <a:ea typeface="Courier New"/>
                <a:cs typeface="Courier New"/>
                <a:sym typeface="Courier New"/>
              </a:rPr>
              <a:t>LI = [‘A’, ‘B’, ‘C’, ‘B’]</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PRINT(</a:t>
            </a:r>
            <a:r>
              <a:rPr b="1" lang="en-IE" sz="2800">
                <a:latin typeface="Courier New"/>
                <a:ea typeface="Courier New"/>
                <a:cs typeface="Courier New"/>
                <a:sym typeface="Courier New"/>
              </a:rPr>
              <a:t>LI.INDEX(‘B’)</a:t>
            </a:r>
            <a:r>
              <a:rPr lang="en-IE" sz="2800">
                <a:latin typeface="Courier New"/>
                <a:ea typeface="Courier New"/>
                <a:cs typeface="Courier New"/>
                <a:sym typeface="Courier New"/>
              </a:rPr>
              <a:t>)     # INDEX OF FIRST OCCURRENCE</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1</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PRINT(</a:t>
            </a:r>
            <a:r>
              <a:rPr b="1" lang="en-IE" sz="2800">
                <a:latin typeface="Courier New"/>
                <a:ea typeface="Courier New"/>
                <a:cs typeface="Courier New"/>
                <a:sym typeface="Courier New"/>
              </a:rPr>
              <a:t>LI.COUNT(‘B’)</a:t>
            </a:r>
            <a:r>
              <a:rPr lang="en-IE" sz="2800">
                <a:latin typeface="Courier New"/>
                <a:ea typeface="Courier New"/>
                <a:cs typeface="Courier New"/>
                <a:sym typeface="Courier New"/>
              </a:rPr>
              <a:t>)     # NUMBER OF OCCURRENCES</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2</a:t>
            </a:r>
            <a:endParaRPr/>
          </a:p>
          <a:p>
            <a:pPr indent="-228600" lvl="0" marL="228600" rtl="0" algn="l">
              <a:lnSpc>
                <a:spcPct val="120000"/>
              </a:lnSpc>
              <a:spcBef>
                <a:spcPts val="1000"/>
              </a:spcBef>
              <a:spcAft>
                <a:spcPts val="0"/>
              </a:spcAft>
              <a:buSzPct val="100000"/>
              <a:buFont typeface="Courier New"/>
              <a:buNone/>
            </a:pPr>
            <a:r>
              <a:rPr b="1" lang="en-IE" sz="2800">
                <a:latin typeface="Courier New"/>
                <a:ea typeface="Courier New"/>
                <a:cs typeface="Courier New"/>
                <a:sym typeface="Courier New"/>
              </a:rPr>
              <a:t>LI.REMOVE(‘B’)    		</a:t>
            </a:r>
            <a:r>
              <a:rPr lang="en-IE" sz="2800">
                <a:latin typeface="Courier New"/>
                <a:ea typeface="Courier New"/>
                <a:cs typeface="Courier New"/>
                <a:sym typeface="Courier New"/>
              </a:rPr>
              <a:t># REMOVE FIRST OCCURRENCE</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PRINT(LI)</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  [‘A’, ‘C’, ‘B’]</a:t>
            </a:r>
            <a:endParaRPr/>
          </a:p>
          <a:p>
            <a:pPr indent="0" lvl="0" marL="0" rtl="0" algn="l">
              <a:lnSpc>
                <a:spcPct val="120000"/>
              </a:lnSpc>
              <a:spcBef>
                <a:spcPts val="1000"/>
              </a:spcBef>
              <a:spcAft>
                <a:spcPts val="0"/>
              </a:spcAft>
              <a:buSzPct val="1000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04"/>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A LIST</a:t>
            </a:r>
            <a:endParaRPr/>
          </a:p>
        </p:txBody>
      </p:sp>
      <p:sp>
        <p:nvSpPr>
          <p:cNvPr id="1221" name="Google Shape;1221;p104"/>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SzPct val="100000"/>
              <a:buFont typeface="Courier New"/>
              <a:buNone/>
            </a:pPr>
            <a:r>
              <a:rPr lang="en-IE" sz="2800">
                <a:latin typeface="Courier New"/>
                <a:ea typeface="Courier New"/>
                <a:cs typeface="Courier New"/>
                <a:sym typeface="Courier New"/>
              </a:rPr>
              <a:t>LI = [5, 2, 6, 8]</a:t>
            </a:r>
            <a:endParaRPr/>
          </a:p>
          <a:p>
            <a:pPr indent="-228600" lvl="0" marL="228600" rtl="0" algn="l">
              <a:lnSpc>
                <a:spcPct val="120000"/>
              </a:lnSpc>
              <a:spcBef>
                <a:spcPts val="1000"/>
              </a:spcBef>
              <a:spcAft>
                <a:spcPts val="0"/>
              </a:spcAft>
              <a:buSzPct val="100000"/>
              <a:buFont typeface="Courier New"/>
              <a:buNone/>
            </a:pPr>
            <a:r>
              <a:rPr b="1" lang="en-IE" sz="2800">
                <a:latin typeface="Courier New"/>
                <a:ea typeface="Courier New"/>
                <a:cs typeface="Courier New"/>
                <a:sym typeface="Courier New"/>
              </a:rPr>
              <a:t>LI.REVERSE()    </a:t>
            </a:r>
            <a:r>
              <a:rPr lang="en-IE" sz="2800">
                <a:latin typeface="Courier New"/>
                <a:ea typeface="Courier New"/>
                <a:cs typeface="Courier New"/>
                <a:sym typeface="Courier New"/>
              </a:rPr>
              <a:t># REVERSE THE LIST *IN PLACE*</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PRINT(LI)</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  [8, 6, 2, 5]</a:t>
            </a:r>
            <a:endParaRPr/>
          </a:p>
          <a:p>
            <a:pPr indent="-228600" lvl="0" marL="228600" rtl="0" algn="l">
              <a:lnSpc>
                <a:spcPct val="120000"/>
              </a:lnSpc>
              <a:spcBef>
                <a:spcPts val="1000"/>
              </a:spcBef>
              <a:spcAft>
                <a:spcPts val="0"/>
              </a:spcAft>
              <a:buSzPct val="100000"/>
              <a:buFont typeface="Courier New"/>
              <a:buNone/>
            </a:pPr>
            <a:r>
              <a:rPr b="1" lang="en-IE" sz="2800">
                <a:latin typeface="Courier New"/>
                <a:ea typeface="Courier New"/>
                <a:cs typeface="Courier New"/>
                <a:sym typeface="Courier New"/>
              </a:rPr>
              <a:t>LI.SORT()       </a:t>
            </a:r>
            <a:r>
              <a:rPr lang="en-IE" sz="2800">
                <a:latin typeface="Courier New"/>
                <a:ea typeface="Courier New"/>
                <a:cs typeface="Courier New"/>
                <a:sym typeface="Courier New"/>
              </a:rPr>
              <a:t># SORT THE LIST *IN PLACE*</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PRINT(LI)</a:t>
            </a:r>
            <a:endParaRPr/>
          </a:p>
          <a:p>
            <a:pPr indent="-228600" lvl="0" marL="228600" rtl="0" algn="l">
              <a:lnSpc>
                <a:spcPct val="120000"/>
              </a:lnSpc>
              <a:spcBef>
                <a:spcPts val="1000"/>
              </a:spcBef>
              <a:spcAft>
                <a:spcPts val="0"/>
              </a:spcAft>
              <a:buSzPct val="100000"/>
              <a:buFont typeface="Courier New"/>
              <a:buNone/>
            </a:pPr>
            <a:r>
              <a:rPr lang="en-IE" sz="2800">
                <a:latin typeface="Courier New"/>
                <a:ea typeface="Courier New"/>
                <a:cs typeface="Courier New"/>
                <a:sym typeface="Courier New"/>
              </a:rPr>
              <a:t>  [2, 5, 6, 8]</a:t>
            </a:r>
            <a:endParaRPr/>
          </a:p>
          <a:p>
            <a:pPr indent="-228600" lvl="0" marL="228600" rtl="0" algn="l">
              <a:lnSpc>
                <a:spcPct val="120000"/>
              </a:lnSpc>
              <a:spcBef>
                <a:spcPts val="1000"/>
              </a:spcBef>
              <a:spcAft>
                <a:spcPts val="0"/>
              </a:spcAft>
              <a:buSzPct val="100000"/>
              <a:buFont typeface="Twentieth Century"/>
              <a:buNone/>
            </a:pPr>
            <a:r>
              <a:t/>
            </a:r>
            <a:endParaRPr b="1" sz="2800">
              <a:solidFill>
                <a:schemeClr val="accent2"/>
              </a:solidFill>
              <a:latin typeface="Courier New"/>
              <a:ea typeface="Courier New"/>
              <a:cs typeface="Courier New"/>
              <a:sym typeface="Courier New"/>
            </a:endParaRPr>
          </a:p>
          <a:p>
            <a:pPr indent="0" lvl="0" marL="0" rtl="0" algn="l">
              <a:lnSpc>
                <a:spcPct val="120000"/>
              </a:lnSpc>
              <a:spcBef>
                <a:spcPts val="1000"/>
              </a:spcBef>
              <a:spcAft>
                <a:spcPts val="0"/>
              </a:spcAft>
              <a:buSzPct val="1000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05"/>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PRINTING THE ITEMS OF A LIST</a:t>
            </a:r>
            <a:endParaRPr/>
          </a:p>
        </p:txBody>
      </p:sp>
      <p:sp>
        <p:nvSpPr>
          <p:cNvPr id="1227" name="Google Shape;1227;p105"/>
          <p:cNvSpPr txBox="1"/>
          <p:nvPr>
            <p:ph idx="1" type="body"/>
          </p:nvPr>
        </p:nvSpPr>
        <p:spPr>
          <a:xfrm>
            <a:off x="838200" y="1062872"/>
            <a:ext cx="11353800" cy="5776873"/>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20000"/>
              </a:lnSpc>
              <a:spcBef>
                <a:spcPts val="0"/>
              </a:spcBef>
              <a:spcAft>
                <a:spcPts val="0"/>
              </a:spcAft>
              <a:buSzPts val="2000"/>
              <a:buNone/>
            </a:pPr>
            <a:r>
              <a:rPr lang="en-IE"/>
              <a:t>SO WHAT DOES THIS LOOK LIKE IN OUR CODE?</a:t>
            </a:r>
            <a:endParaRPr/>
          </a:p>
          <a:p>
            <a:pPr indent="0" lvl="0" marL="0" rtl="0" algn="ctr">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NUMBERS = [1,2,3,4,5]</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FOR NUMBER IN NUMBERS:</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	PRINT(“THE NUMBER IS:”, NUMBER)</a:t>
            </a:r>
            <a:endParaRPr/>
          </a:p>
          <a:p>
            <a:pPr indent="0" lvl="0" marL="0" rtl="0" algn="l">
              <a:lnSpc>
                <a:spcPct val="120000"/>
              </a:lnSpc>
              <a:spcBef>
                <a:spcPts val="1000"/>
              </a:spcBef>
              <a:spcAft>
                <a:spcPts val="0"/>
              </a:spcAft>
              <a:buSzPts val="2000"/>
              <a:buNone/>
            </a:pPr>
            <a:r>
              <a:t/>
            </a:r>
            <a:endParaRPr>
              <a:latin typeface="Courier New"/>
              <a:ea typeface="Courier New"/>
              <a:cs typeface="Courier New"/>
              <a:sym typeface="Courier New"/>
            </a:endParaRPr>
          </a:p>
          <a:p>
            <a:pPr indent="0" lvl="0" marL="0" rtl="0" algn="l">
              <a:lnSpc>
                <a:spcPct val="120000"/>
              </a:lnSpc>
              <a:spcBef>
                <a:spcPts val="1000"/>
              </a:spcBef>
              <a:spcAft>
                <a:spcPts val="0"/>
              </a:spcAft>
              <a:buSzPts val="2000"/>
              <a:buNone/>
            </a:pPr>
            <a:r>
              <a:rPr lang="en-IE"/>
              <a:t>OUTPUT: </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THE NUMBER IS: 1</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THE NUMBER IS: 2</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THE NUMBER IS: 3</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THE NUMBER IS: 4</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THE NUMBER IS: 5</a:t>
            </a:r>
            <a:endParaRPr/>
          </a:p>
        </p:txBody>
      </p:sp>
      <p:cxnSp>
        <p:nvCxnSpPr>
          <p:cNvPr id="1228" name="Google Shape;1228;p105"/>
          <p:cNvCxnSpPr/>
          <p:nvPr/>
        </p:nvCxnSpPr>
        <p:spPr>
          <a:xfrm>
            <a:off x="99391" y="4202564"/>
            <a:ext cx="12192000" cy="0"/>
          </a:xfrm>
          <a:prstGeom prst="straightConnector1">
            <a:avLst/>
          </a:prstGeom>
          <a:noFill/>
          <a:ln cap="flat" cmpd="sng" w="9525">
            <a:solidFill>
              <a:srgbClr val="2581BC"/>
            </a:solidFill>
            <a:prstDash val="solid"/>
            <a:round/>
            <a:headEnd len="sm" w="sm" type="none"/>
            <a:tailEnd len="sm" w="sm" type="none"/>
          </a:ln>
        </p:spPr>
      </p:cxnSp>
      <p:cxnSp>
        <p:nvCxnSpPr>
          <p:cNvPr id="1229" name="Google Shape;1229;p105"/>
          <p:cNvCxnSpPr/>
          <p:nvPr/>
        </p:nvCxnSpPr>
        <p:spPr>
          <a:xfrm>
            <a:off x="0" y="1470155"/>
            <a:ext cx="12192000" cy="0"/>
          </a:xfrm>
          <a:prstGeom prst="straightConnector1">
            <a:avLst/>
          </a:prstGeom>
          <a:noFill/>
          <a:ln cap="flat" cmpd="sng" w="9525">
            <a:solidFill>
              <a:srgbClr val="2581BC"/>
            </a:solidFill>
            <a:prstDash val="solid"/>
            <a:round/>
            <a:headEnd len="sm" w="sm" type="none"/>
            <a:tailEnd len="sm" w="sm" type="non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06"/>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ADDING NUMBERS TO A LIST</a:t>
            </a:r>
            <a:endParaRPr/>
          </a:p>
        </p:txBody>
      </p:sp>
      <p:sp>
        <p:nvSpPr>
          <p:cNvPr id="1235" name="Google Shape;1235;p106"/>
          <p:cNvSpPr txBox="1"/>
          <p:nvPr>
            <p:ph idx="1" type="body"/>
          </p:nvPr>
        </p:nvSpPr>
        <p:spPr>
          <a:xfrm>
            <a:off x="838200" y="1062872"/>
            <a:ext cx="11353800" cy="577687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120000"/>
              </a:lnSpc>
              <a:spcBef>
                <a:spcPts val="0"/>
              </a:spcBef>
              <a:spcAft>
                <a:spcPts val="0"/>
              </a:spcAft>
              <a:buSzPct val="100000"/>
              <a:buNone/>
            </a:pPr>
            <a:r>
              <a:rPr lang="en-IE"/>
              <a:t>SO WHAT DOES THIS LOOK LIKE IN OUR CODE?</a:t>
            </a:r>
            <a:endParaRPr/>
          </a:p>
          <a:p>
            <a:pPr indent="0" lvl="0" marL="0" rtl="0" algn="ctr">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NUMBERS =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FOR I IN RANGE(1,6):</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	NUMBER = INT(INPUT(“PLEASE ENTER A NUMBER:”))</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	NUMBERS.APPEND(NUMBER)</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PRINT(NUMBERS)</a:t>
            </a:r>
            <a:endParaRPr/>
          </a:p>
          <a:p>
            <a:pPr indent="0" lvl="0" marL="0" rtl="0" algn="l">
              <a:lnSpc>
                <a:spcPct val="120000"/>
              </a:lnSpc>
              <a:spcBef>
                <a:spcPts val="1000"/>
              </a:spcBef>
              <a:spcAft>
                <a:spcPts val="0"/>
              </a:spcAft>
              <a:buSzPct val="100000"/>
              <a:buNone/>
            </a:pPr>
            <a:r>
              <a:t/>
            </a:r>
            <a:endParaRPr>
              <a:latin typeface="Courier New"/>
              <a:ea typeface="Courier New"/>
              <a:cs typeface="Courier New"/>
              <a:sym typeface="Courier New"/>
            </a:endParaRPr>
          </a:p>
          <a:p>
            <a:pPr indent="0" lvl="0" marL="0" rtl="0" algn="l">
              <a:lnSpc>
                <a:spcPct val="120000"/>
              </a:lnSpc>
              <a:spcBef>
                <a:spcPts val="1000"/>
              </a:spcBef>
              <a:spcAft>
                <a:spcPts val="0"/>
              </a:spcAft>
              <a:buSzPct val="100000"/>
              <a:buNone/>
            </a:pPr>
            <a:r>
              <a:rPr lang="en-IE"/>
              <a:t>INPUT: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 NUMBER: 23</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 NUMBER: 14</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 NUMBER: -11</a:t>
            </a:r>
            <a:endParaRPr/>
          </a:p>
          <a:p>
            <a:pPr indent="0" lvl="0" marL="0" rtl="0" algn="l">
              <a:lnSpc>
                <a:spcPct val="120000"/>
              </a:lnSpc>
              <a:spcBef>
                <a:spcPts val="1000"/>
              </a:spcBef>
              <a:spcAft>
                <a:spcPts val="0"/>
              </a:spcAft>
              <a:buSzPct val="100000"/>
              <a:buNone/>
            </a:pPr>
            <a:r>
              <a:rPr lang="en-IE"/>
              <a:t>OUTPUT: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[23, 14, -11]</a:t>
            </a:r>
            <a:endParaRPr/>
          </a:p>
          <a:p>
            <a:pPr indent="0" lvl="0" marL="0" rtl="0" algn="l">
              <a:lnSpc>
                <a:spcPct val="120000"/>
              </a:lnSpc>
              <a:spcBef>
                <a:spcPts val="1000"/>
              </a:spcBef>
              <a:spcAft>
                <a:spcPts val="0"/>
              </a:spcAft>
              <a:buSzPct val="100000"/>
              <a:buNone/>
            </a:pPr>
            <a:r>
              <a:t/>
            </a:r>
            <a:endParaRPr>
              <a:latin typeface="Courier New"/>
              <a:ea typeface="Courier New"/>
              <a:cs typeface="Courier New"/>
              <a:sym typeface="Courier New"/>
            </a:endParaRPr>
          </a:p>
        </p:txBody>
      </p:sp>
      <p:cxnSp>
        <p:nvCxnSpPr>
          <p:cNvPr id="1236" name="Google Shape;1236;p106"/>
          <p:cNvCxnSpPr/>
          <p:nvPr/>
        </p:nvCxnSpPr>
        <p:spPr>
          <a:xfrm>
            <a:off x="99391" y="4202564"/>
            <a:ext cx="12192000" cy="0"/>
          </a:xfrm>
          <a:prstGeom prst="straightConnector1">
            <a:avLst/>
          </a:prstGeom>
          <a:noFill/>
          <a:ln cap="flat" cmpd="sng" w="9525">
            <a:solidFill>
              <a:srgbClr val="2581BC"/>
            </a:solidFill>
            <a:prstDash val="solid"/>
            <a:round/>
            <a:headEnd len="sm" w="sm" type="none"/>
            <a:tailEnd len="sm" w="sm" type="none"/>
          </a:ln>
        </p:spPr>
      </p:cxnSp>
      <p:cxnSp>
        <p:nvCxnSpPr>
          <p:cNvPr id="1237" name="Google Shape;1237;p106"/>
          <p:cNvCxnSpPr/>
          <p:nvPr/>
        </p:nvCxnSpPr>
        <p:spPr>
          <a:xfrm>
            <a:off x="0" y="1470155"/>
            <a:ext cx="12192000" cy="0"/>
          </a:xfrm>
          <a:prstGeom prst="straightConnector1">
            <a:avLst/>
          </a:prstGeom>
          <a:noFill/>
          <a:ln cap="flat" cmpd="sng" w="9525">
            <a:solidFill>
              <a:srgbClr val="2581BC"/>
            </a:solidFill>
            <a:prstDash val="solid"/>
            <a:round/>
            <a:headEnd len="sm" w="sm" type="none"/>
            <a:tailEnd len="sm" w="sm"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07"/>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SUMMING NUMBERS IN A LIST</a:t>
            </a:r>
            <a:endParaRPr/>
          </a:p>
        </p:txBody>
      </p:sp>
      <p:sp>
        <p:nvSpPr>
          <p:cNvPr id="1243" name="Google Shape;1243;p107"/>
          <p:cNvSpPr txBox="1"/>
          <p:nvPr>
            <p:ph idx="1" type="body"/>
          </p:nvPr>
        </p:nvSpPr>
        <p:spPr>
          <a:xfrm>
            <a:off x="838200" y="1062872"/>
            <a:ext cx="11353800" cy="5776873"/>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000"/>
              <a:buNone/>
            </a:pPr>
            <a:r>
              <a:rPr lang="en-IE"/>
              <a:t>SO WHAT DOES THIS LOOK LIKE IN OUR CODE?</a:t>
            </a:r>
            <a:endParaRPr/>
          </a:p>
          <a:p>
            <a:pPr indent="0" lvl="0" marL="0" rtl="0" algn="ctr">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NUMBERS = [1,2,3,4,5]</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TOTAL = 0</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FOR NUMBER IN NUMBERS:</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	TOTAL += NUMBER</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PRINT(“THE TOTAL IS:”,TOTAL)</a:t>
            </a:r>
            <a:endParaRPr/>
          </a:p>
          <a:p>
            <a:pPr indent="0" lvl="0" marL="0" rtl="0" algn="l">
              <a:lnSpc>
                <a:spcPct val="120000"/>
              </a:lnSpc>
              <a:spcBef>
                <a:spcPts val="1000"/>
              </a:spcBef>
              <a:spcAft>
                <a:spcPts val="0"/>
              </a:spcAft>
              <a:buSzPts val="2000"/>
              <a:buNone/>
            </a:pPr>
            <a:r>
              <a:t/>
            </a:r>
            <a:endParaRPr>
              <a:latin typeface="Courier New"/>
              <a:ea typeface="Courier New"/>
              <a:cs typeface="Courier New"/>
              <a:sym typeface="Courier New"/>
            </a:endParaRPr>
          </a:p>
          <a:p>
            <a:pPr indent="0" lvl="0" marL="0" rtl="0" algn="l">
              <a:lnSpc>
                <a:spcPct val="120000"/>
              </a:lnSpc>
              <a:spcBef>
                <a:spcPts val="1000"/>
              </a:spcBef>
              <a:spcAft>
                <a:spcPts val="0"/>
              </a:spcAft>
              <a:buSzPts val="2000"/>
              <a:buNone/>
            </a:pPr>
            <a:r>
              <a:rPr lang="en-IE"/>
              <a:t>OUTPUT: </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THE TOTAL IS 15</a:t>
            </a:r>
            <a:endParaRPr/>
          </a:p>
          <a:p>
            <a:pPr indent="0" lvl="0" marL="0" rtl="0" algn="l">
              <a:lnSpc>
                <a:spcPct val="120000"/>
              </a:lnSpc>
              <a:spcBef>
                <a:spcPts val="1000"/>
              </a:spcBef>
              <a:spcAft>
                <a:spcPts val="0"/>
              </a:spcAft>
              <a:buSzPts val="2000"/>
              <a:buNone/>
            </a:pPr>
            <a:r>
              <a:t/>
            </a:r>
            <a:endParaRPr>
              <a:latin typeface="Courier New"/>
              <a:ea typeface="Courier New"/>
              <a:cs typeface="Courier New"/>
              <a:sym typeface="Courier New"/>
            </a:endParaRPr>
          </a:p>
        </p:txBody>
      </p:sp>
      <p:cxnSp>
        <p:nvCxnSpPr>
          <p:cNvPr id="1244" name="Google Shape;1244;p107"/>
          <p:cNvCxnSpPr/>
          <p:nvPr/>
        </p:nvCxnSpPr>
        <p:spPr>
          <a:xfrm>
            <a:off x="-63571" y="4836307"/>
            <a:ext cx="12192000" cy="0"/>
          </a:xfrm>
          <a:prstGeom prst="straightConnector1">
            <a:avLst/>
          </a:prstGeom>
          <a:noFill/>
          <a:ln cap="flat" cmpd="sng" w="9525">
            <a:solidFill>
              <a:srgbClr val="2581BC"/>
            </a:solidFill>
            <a:prstDash val="solid"/>
            <a:round/>
            <a:headEnd len="sm" w="sm" type="none"/>
            <a:tailEnd len="sm" w="sm" type="none"/>
          </a:ln>
        </p:spPr>
      </p:cxnSp>
      <p:cxnSp>
        <p:nvCxnSpPr>
          <p:cNvPr id="1245" name="Google Shape;1245;p107"/>
          <p:cNvCxnSpPr/>
          <p:nvPr/>
        </p:nvCxnSpPr>
        <p:spPr>
          <a:xfrm>
            <a:off x="0" y="1470155"/>
            <a:ext cx="12192000" cy="0"/>
          </a:xfrm>
          <a:prstGeom prst="straightConnector1">
            <a:avLst/>
          </a:prstGeom>
          <a:noFill/>
          <a:ln cap="flat" cmpd="sng" w="9525">
            <a:solidFill>
              <a:srgbClr val="2581BC"/>
            </a:solidFill>
            <a:prstDash val="solid"/>
            <a:round/>
            <a:headEnd len="sm" w="sm" type="none"/>
            <a:tailEnd len="sm" w="sm"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08"/>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SUMMARY</a:t>
            </a:r>
            <a:endParaRPr b="1"/>
          </a:p>
        </p:txBody>
      </p:sp>
      <p:sp>
        <p:nvSpPr>
          <p:cNvPr id="1251" name="Google Shape;1251;p108"/>
          <p:cNvSpPr txBox="1"/>
          <p:nvPr>
            <p:ph idx="1" type="body"/>
          </p:nvPr>
        </p:nvSpPr>
        <p:spPr>
          <a:xfrm>
            <a:off x="838200" y="1459684"/>
            <a:ext cx="10515600" cy="524312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b="1" lang="en-IE" sz="2000"/>
              <a:t>TODAY YOU LEARNED ABOUT:</a:t>
            </a:r>
            <a:endParaRPr/>
          </a:p>
          <a:p>
            <a:pPr indent="-228600" lvl="0" marL="228600" rtl="0" algn="l">
              <a:lnSpc>
                <a:spcPct val="120000"/>
              </a:lnSpc>
              <a:spcBef>
                <a:spcPts val="1000"/>
              </a:spcBef>
              <a:spcAft>
                <a:spcPts val="0"/>
              </a:spcAft>
              <a:buSzPts val="2200"/>
              <a:buFont typeface="Noto Sans Symbols"/>
              <a:buChar char="✔"/>
            </a:pPr>
            <a:r>
              <a:rPr lang="en-IE" sz="2200"/>
              <a:t>LISTS.</a:t>
            </a:r>
            <a:endParaRPr/>
          </a:p>
          <a:p>
            <a:pPr indent="-228600" lvl="1" marL="685800" rtl="0" algn="l">
              <a:lnSpc>
                <a:spcPct val="120000"/>
              </a:lnSpc>
              <a:spcBef>
                <a:spcPts val="500"/>
              </a:spcBef>
              <a:spcAft>
                <a:spcPts val="0"/>
              </a:spcAft>
              <a:buSzPts val="2200"/>
              <a:buFont typeface="Noto Sans Symbols"/>
              <a:buChar char="✔"/>
            </a:pPr>
            <a:r>
              <a:rPr lang="en-IE" sz="2200"/>
              <a:t>SIMILAR TO STRINGS</a:t>
            </a:r>
            <a:endParaRPr/>
          </a:p>
          <a:p>
            <a:pPr indent="-228600" lvl="1" marL="685800" rtl="0" algn="l">
              <a:lnSpc>
                <a:spcPct val="120000"/>
              </a:lnSpc>
              <a:spcBef>
                <a:spcPts val="500"/>
              </a:spcBef>
              <a:spcAft>
                <a:spcPts val="0"/>
              </a:spcAft>
              <a:buSzPts val="2200"/>
              <a:buFont typeface="Noto Sans Symbols"/>
              <a:buChar char="✔"/>
            </a:pPr>
            <a:r>
              <a:rPr lang="en-IE" sz="2200"/>
              <a:t>CAN CONTAIN MULTIPLE TYPES OF DATA INCLUDING OTHER LISTS.</a:t>
            </a:r>
            <a:endParaRPr/>
          </a:p>
          <a:p>
            <a:pPr indent="-228600" lvl="1" marL="685800" rtl="0" algn="l">
              <a:lnSpc>
                <a:spcPct val="120000"/>
              </a:lnSpc>
              <a:spcBef>
                <a:spcPts val="500"/>
              </a:spcBef>
              <a:spcAft>
                <a:spcPts val="0"/>
              </a:spcAft>
              <a:buSzPts val="2200"/>
              <a:buFont typeface="Noto Sans Symbols"/>
              <a:buChar char="✔"/>
            </a:pPr>
            <a:r>
              <a:rPr lang="en-IE" sz="2200"/>
              <a:t>LIST FUNCTIONS SUCH AS :</a:t>
            </a:r>
            <a:endParaRPr/>
          </a:p>
          <a:p>
            <a:pPr indent="-228600" lvl="2" marL="1143000" rtl="0" algn="l">
              <a:lnSpc>
                <a:spcPct val="120000"/>
              </a:lnSpc>
              <a:spcBef>
                <a:spcPts val="500"/>
              </a:spcBef>
              <a:spcAft>
                <a:spcPts val="0"/>
              </a:spcAft>
              <a:buSzPts val="1800"/>
              <a:buFont typeface="Noto Sans Symbols"/>
              <a:buChar char="✔"/>
            </a:pPr>
            <a:r>
              <a:rPr lang="en-IE" sz="1800"/>
              <a:t>APPEND</a:t>
            </a:r>
            <a:endParaRPr/>
          </a:p>
          <a:p>
            <a:pPr indent="-228600" lvl="2" marL="1143000" rtl="0" algn="l">
              <a:lnSpc>
                <a:spcPct val="120000"/>
              </a:lnSpc>
              <a:spcBef>
                <a:spcPts val="500"/>
              </a:spcBef>
              <a:spcAft>
                <a:spcPts val="0"/>
              </a:spcAft>
              <a:buSzPts val="1800"/>
              <a:buFont typeface="Noto Sans Symbols"/>
              <a:buChar char="✔"/>
            </a:pPr>
            <a:r>
              <a:rPr lang="en-IE" sz="1800"/>
              <a:t>INSERT</a:t>
            </a:r>
            <a:endParaRPr/>
          </a:p>
          <a:p>
            <a:pPr indent="-228600" lvl="2" marL="1143000" rtl="0" algn="l">
              <a:lnSpc>
                <a:spcPct val="120000"/>
              </a:lnSpc>
              <a:spcBef>
                <a:spcPts val="500"/>
              </a:spcBef>
              <a:spcAft>
                <a:spcPts val="0"/>
              </a:spcAft>
              <a:buSzPts val="1800"/>
              <a:buFont typeface="Noto Sans Symbols"/>
              <a:buChar char="✔"/>
            </a:pPr>
            <a:r>
              <a:rPr lang="en-IE" sz="1800"/>
              <a:t>INDEX</a:t>
            </a:r>
            <a:endParaRPr/>
          </a:p>
          <a:p>
            <a:pPr indent="-228600" lvl="2" marL="1143000" rtl="0" algn="l">
              <a:lnSpc>
                <a:spcPct val="120000"/>
              </a:lnSpc>
              <a:spcBef>
                <a:spcPts val="500"/>
              </a:spcBef>
              <a:spcAft>
                <a:spcPts val="0"/>
              </a:spcAft>
              <a:buSzPts val="1800"/>
              <a:buFont typeface="Noto Sans Symbols"/>
              <a:buChar char="✔"/>
            </a:pPr>
            <a:r>
              <a:rPr lang="en-IE" sz="1800"/>
              <a:t>COUNT</a:t>
            </a:r>
            <a:endParaRPr/>
          </a:p>
          <a:p>
            <a:pPr indent="-228600" lvl="2" marL="1143000" rtl="0" algn="l">
              <a:lnSpc>
                <a:spcPct val="120000"/>
              </a:lnSpc>
              <a:spcBef>
                <a:spcPts val="500"/>
              </a:spcBef>
              <a:spcAft>
                <a:spcPts val="0"/>
              </a:spcAft>
              <a:buSzPts val="1800"/>
              <a:buFont typeface="Noto Sans Symbols"/>
              <a:buChar char="✔"/>
            </a:pPr>
            <a:r>
              <a:rPr lang="en-IE" sz="1800"/>
              <a:t>REMOVE</a:t>
            </a:r>
            <a:endParaRPr/>
          </a:p>
          <a:p>
            <a:pPr indent="-228600" lvl="2" marL="1143000" rtl="0" algn="l">
              <a:lnSpc>
                <a:spcPct val="120000"/>
              </a:lnSpc>
              <a:spcBef>
                <a:spcPts val="500"/>
              </a:spcBef>
              <a:spcAft>
                <a:spcPts val="0"/>
              </a:spcAft>
              <a:buSzPts val="1800"/>
              <a:buFont typeface="Noto Sans Symbols"/>
              <a:buChar char="✔"/>
            </a:pPr>
            <a:r>
              <a:rPr lang="en-IE" sz="1800"/>
              <a:t>REVERSE</a:t>
            </a:r>
            <a:endParaRPr/>
          </a:p>
          <a:p>
            <a:pPr indent="-228600" lvl="2" marL="1143000" rtl="0" algn="l">
              <a:lnSpc>
                <a:spcPct val="120000"/>
              </a:lnSpc>
              <a:spcBef>
                <a:spcPts val="500"/>
              </a:spcBef>
              <a:spcAft>
                <a:spcPts val="0"/>
              </a:spcAft>
              <a:buSzPts val="1800"/>
              <a:buFont typeface="Noto Sans Symbols"/>
              <a:buChar char="✔"/>
            </a:pPr>
            <a:r>
              <a:rPr lang="en-IE" sz="1800"/>
              <a:t>SORT</a:t>
            </a:r>
            <a:endParaRPr/>
          </a:p>
          <a:p>
            <a:pPr indent="0" lvl="1" marL="457200" rtl="0" algn="l">
              <a:lnSpc>
                <a:spcPct val="120000"/>
              </a:lnSpc>
              <a:spcBef>
                <a:spcPts val="500"/>
              </a:spcBef>
              <a:spcAft>
                <a:spcPts val="0"/>
              </a:spcAft>
              <a:buSzPts val="2200"/>
              <a:buNone/>
            </a:pPr>
            <a:r>
              <a:t/>
            </a:r>
            <a:endParaRPr sz="22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5" name="Shape 1255"/>
        <p:cNvGrpSpPr/>
        <p:nvPr/>
      </p:nvGrpSpPr>
      <p:grpSpPr>
        <a:xfrm>
          <a:off x="0" y="0"/>
          <a:ext cx="0" cy="0"/>
          <a:chOff x="0" y="0"/>
          <a:chExt cx="0" cy="0"/>
        </a:xfrm>
      </p:grpSpPr>
      <p:pic>
        <p:nvPicPr>
          <p:cNvPr id="1256" name="Google Shape;1256;p109"/>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1257" name="Google Shape;1257;p109"/>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258" name="Google Shape;1258;p10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1259" name="Google Shape;1259;p109"/>
          <p:cNvPicPr preferRelativeResize="0"/>
          <p:nvPr/>
        </p:nvPicPr>
        <p:blipFill rotWithShape="1">
          <a:blip r:embed="rId4">
            <a:alphaModFix/>
          </a:blip>
          <a:srcRect b="10212" l="73623" r="0" t="43915"/>
          <a:stretch/>
        </p:blipFill>
        <p:spPr>
          <a:xfrm>
            <a:off x="8199690" y="290557"/>
            <a:ext cx="3992310" cy="3905520"/>
          </a:xfrm>
          <a:prstGeom prst="rect">
            <a:avLst/>
          </a:prstGeom>
          <a:noFill/>
          <a:ln>
            <a:noFill/>
          </a:ln>
        </p:spPr>
      </p:pic>
      <p:pic>
        <p:nvPicPr>
          <p:cNvPr id="1260" name="Google Shape;1260;p109"/>
          <p:cNvPicPr preferRelativeResize="0"/>
          <p:nvPr/>
        </p:nvPicPr>
        <p:blipFill rotWithShape="1">
          <a:blip r:embed="rId4">
            <a:alphaModFix/>
          </a:blip>
          <a:srcRect b="73832" l="12450" r="54325" t="1120"/>
          <a:stretch/>
        </p:blipFill>
        <p:spPr>
          <a:xfrm>
            <a:off x="4581330" y="0"/>
            <a:ext cx="6762408" cy="2867764"/>
          </a:xfrm>
          <a:prstGeom prst="rect">
            <a:avLst/>
          </a:prstGeom>
          <a:noFill/>
          <a:ln>
            <a:noFill/>
          </a:ln>
        </p:spPr>
      </p:pic>
      <p:sp>
        <p:nvSpPr>
          <p:cNvPr id="1261" name="Google Shape;1261;p109"/>
          <p:cNvSpPr txBox="1"/>
          <p:nvPr>
            <p:ph type="title"/>
          </p:nvPr>
        </p:nvSpPr>
        <p:spPr>
          <a:xfrm>
            <a:off x="1286933" y="2213361"/>
            <a:ext cx="6247721" cy="22048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IE" sz="4800"/>
              <a:t>LESSON 08</a:t>
            </a:r>
            <a:endParaRPr/>
          </a:p>
        </p:txBody>
      </p:sp>
      <p:sp>
        <p:nvSpPr>
          <p:cNvPr id="1262" name="Google Shape;1262;p109"/>
          <p:cNvSpPr txBox="1"/>
          <p:nvPr>
            <p:ph idx="1" type="body"/>
          </p:nvPr>
        </p:nvSpPr>
        <p:spPr>
          <a:xfrm>
            <a:off x="1286934" y="4418176"/>
            <a:ext cx="6247721" cy="126420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200"/>
              <a:buNone/>
            </a:pPr>
            <a:r>
              <a:rPr lang="en-IE" sz="2200">
                <a:solidFill>
                  <a:srgbClr val="FEFEFE"/>
                </a:solidFill>
              </a:rPr>
              <a:t>TURTLE GRAPHICS</a:t>
            </a:r>
            <a:endParaRPr/>
          </a:p>
        </p:txBody>
      </p:sp>
      <p:pic>
        <p:nvPicPr>
          <p:cNvPr id="1263" name="Google Shape;1263;p109"/>
          <p:cNvPicPr preferRelativeResize="0"/>
          <p:nvPr/>
        </p:nvPicPr>
        <p:blipFill rotWithShape="1">
          <a:blip r:embed="rId4">
            <a:alphaModFix/>
          </a:blip>
          <a:srcRect b="0" l="65973" r="19879" t="81531"/>
          <a:stretch/>
        </p:blipFill>
        <p:spPr>
          <a:xfrm>
            <a:off x="10246407" y="5429242"/>
            <a:ext cx="1945594" cy="1428758"/>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pic>
        <p:nvPicPr>
          <p:cNvPr id="1264" name="Google Shape;1264;p109"/>
          <p:cNvPicPr preferRelativeResize="0"/>
          <p:nvPr/>
        </p:nvPicPr>
        <p:blipFill rotWithShape="1">
          <a:blip r:embed="rId4">
            <a:alphaModFix/>
          </a:blip>
          <a:srcRect b="0" l="46466" r="30509" t="75007"/>
          <a:stretch/>
        </p:blipFill>
        <p:spPr>
          <a:xfrm>
            <a:off x="9795659" y="4064996"/>
            <a:ext cx="2716669" cy="1658803"/>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1"/>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THE NEW LINE SPECIAL CHARACTER</a:t>
            </a:r>
            <a:endParaRPr/>
          </a:p>
        </p:txBody>
      </p:sp>
      <p:sp>
        <p:nvSpPr>
          <p:cNvPr id="278" name="Google Shape;278;p11"/>
          <p:cNvSpPr txBox="1"/>
          <p:nvPr>
            <p:ph idx="1" type="body"/>
          </p:nvPr>
        </p:nvSpPr>
        <p:spPr>
          <a:xfrm>
            <a:off x="1141411" y="1627125"/>
            <a:ext cx="9905999" cy="3640081"/>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20000"/>
              </a:lnSpc>
              <a:spcBef>
                <a:spcPts val="0"/>
              </a:spcBef>
              <a:spcAft>
                <a:spcPts val="0"/>
              </a:spcAft>
              <a:buSzPts val="2400"/>
              <a:buNone/>
            </a:pPr>
            <a:r>
              <a:rPr b="1" lang="en-IE" sz="2400"/>
              <a:t>THE PRINT FUNCTION AND NEW LINES</a:t>
            </a:r>
            <a:endParaRPr/>
          </a:p>
          <a:p>
            <a:pPr indent="0" lvl="0" marL="0" rtl="0" algn="l">
              <a:lnSpc>
                <a:spcPct val="120000"/>
              </a:lnSpc>
              <a:spcBef>
                <a:spcPts val="1000"/>
              </a:spcBef>
              <a:spcAft>
                <a:spcPts val="0"/>
              </a:spcAft>
              <a:buSzPts val="2000"/>
              <a:buNone/>
            </a:pPr>
            <a:r>
              <a:rPr lang="en-IE" sz="2000"/>
              <a:t>THE PRINT FUNCTION COMES WITH AN </a:t>
            </a:r>
            <a:r>
              <a:rPr b="1" lang="en-IE" sz="2000" u="sng"/>
              <a:t>INBUILT</a:t>
            </a:r>
            <a:r>
              <a:rPr lang="en-IE" sz="2000"/>
              <a:t> </a:t>
            </a:r>
            <a:r>
              <a:rPr b="1" lang="en-IE" sz="2000"/>
              <a:t>NEWLINE</a:t>
            </a:r>
            <a:r>
              <a:rPr lang="en-IE" sz="2000"/>
              <a:t> </a:t>
            </a:r>
            <a:r>
              <a:rPr b="1" lang="en-IE" sz="2000"/>
              <a:t>CHARACTER </a:t>
            </a:r>
            <a:r>
              <a:rPr lang="en-IE" sz="2000"/>
              <a:t>AT THE END.</a:t>
            </a:r>
            <a:endParaRPr sz="2000"/>
          </a:p>
          <a:p>
            <a:pPr indent="0" lvl="0" marL="0" rtl="0" algn="l">
              <a:lnSpc>
                <a:spcPct val="120000"/>
              </a:lnSpc>
              <a:spcBef>
                <a:spcPts val="1000"/>
              </a:spcBef>
              <a:spcAft>
                <a:spcPts val="0"/>
              </a:spcAft>
              <a:buSzPts val="2400"/>
              <a:buNone/>
            </a:pPr>
            <a:r>
              <a:t/>
            </a:r>
            <a:endParaRPr sz="2400"/>
          </a:p>
          <a:p>
            <a:pPr indent="0" lvl="0" marL="0" rtl="0" algn="l">
              <a:lnSpc>
                <a:spcPct val="120000"/>
              </a:lnSpc>
              <a:spcBef>
                <a:spcPts val="1000"/>
              </a:spcBef>
              <a:spcAft>
                <a:spcPts val="0"/>
              </a:spcAft>
              <a:buSzPts val="2400"/>
              <a:buNone/>
            </a:pPr>
            <a:r>
              <a:rPr lang="en-IE" sz="2400"/>
              <a:t>YOU COULD THINK OF IT LIKE THIS: PRINT()\N</a:t>
            </a:r>
            <a:endParaRPr/>
          </a:p>
          <a:p>
            <a:pPr indent="0" lvl="0" marL="0" rtl="0" algn="l">
              <a:lnSpc>
                <a:spcPct val="120000"/>
              </a:lnSpc>
              <a:spcBef>
                <a:spcPts val="1000"/>
              </a:spcBef>
              <a:spcAft>
                <a:spcPts val="0"/>
              </a:spcAft>
              <a:buSzPts val="2400"/>
              <a:buNone/>
            </a:pPr>
            <a:r>
              <a:rPr lang="en-IE" sz="2400"/>
              <a:t>WITH THE \N BEING </a:t>
            </a:r>
            <a:r>
              <a:rPr b="1" lang="en-IE" sz="2400"/>
              <a:t>HIDDEN!</a:t>
            </a:r>
            <a:endParaRPr sz="2400"/>
          </a:p>
          <a:p>
            <a:pPr indent="0" lvl="0" marL="0" rtl="0" algn="l">
              <a:lnSpc>
                <a:spcPct val="120000"/>
              </a:lnSpc>
              <a:spcBef>
                <a:spcPts val="1000"/>
              </a:spcBef>
              <a:spcAft>
                <a:spcPts val="0"/>
              </a:spcAft>
              <a:buSzPts val="2400"/>
              <a:buNone/>
            </a:pPr>
            <a:r>
              <a:t/>
            </a:r>
            <a:endParaRPr sz="2400"/>
          </a:p>
          <a:p>
            <a:pPr indent="0" lvl="0" marL="0" rtl="0" algn="l">
              <a:lnSpc>
                <a:spcPct val="120000"/>
              </a:lnSpc>
              <a:spcBef>
                <a:spcPts val="1000"/>
              </a:spcBef>
              <a:spcAft>
                <a:spcPts val="0"/>
              </a:spcAft>
              <a:buSzPts val="2400"/>
              <a:buNone/>
            </a:pPr>
            <a:r>
              <a:rPr lang="en-IE" sz="2400"/>
              <a:t> THEREFORE EACH NEW PRINT FUNCTION PRINTS ONTO A NEW LINE</a:t>
            </a:r>
            <a:endParaRPr sz="2400"/>
          </a:p>
          <a:p>
            <a:pPr indent="0" lvl="0" marL="0" rtl="0" algn="l">
              <a:lnSpc>
                <a:spcPct val="120000"/>
              </a:lnSpc>
              <a:spcBef>
                <a:spcPts val="1000"/>
              </a:spcBef>
              <a:spcAft>
                <a:spcPts val="0"/>
              </a:spcAft>
              <a:buSzPts val="2400"/>
              <a:buNone/>
            </a:pPr>
            <a:r>
              <a:t/>
            </a:r>
            <a:endParaRPr sz="2400"/>
          </a:p>
          <a:p>
            <a:pPr indent="0" lvl="0" marL="0" rtl="0" algn="l">
              <a:lnSpc>
                <a:spcPct val="120000"/>
              </a:lnSpc>
              <a:spcBef>
                <a:spcPts val="1000"/>
              </a:spcBef>
              <a:spcAft>
                <a:spcPts val="0"/>
              </a:spcAft>
              <a:buSzPts val="2400"/>
              <a:buNone/>
            </a:pPr>
            <a:r>
              <a:t/>
            </a:r>
            <a:endParaRPr sz="2400"/>
          </a:p>
          <a:p>
            <a:pPr indent="0" lvl="0" marL="0" rtl="0" algn="l">
              <a:lnSpc>
                <a:spcPct val="120000"/>
              </a:lnSpc>
              <a:spcBef>
                <a:spcPts val="1000"/>
              </a:spcBef>
              <a:spcAft>
                <a:spcPts val="0"/>
              </a:spcAft>
              <a:buSzPts val="2000"/>
              <a:buNone/>
            </a:pPr>
            <a:r>
              <a:t/>
            </a:r>
            <a:endParaRPr b="1"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282" name="Shape 282"/>
        <p:cNvGrpSpPr/>
        <p:nvPr/>
      </p:nvGrpSpPr>
      <p:grpSpPr>
        <a:xfrm>
          <a:off x="0" y="0"/>
          <a:ext cx="0" cy="0"/>
          <a:chOff x="0" y="0"/>
          <a:chExt cx="0" cy="0"/>
        </a:xfrm>
      </p:grpSpPr>
      <p:sp>
        <p:nvSpPr>
          <p:cNvPr id="283" name="Google Shape;283;p12"/>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84" name="Google Shape;284;p12"/>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85" name="Google Shape;285;p12"/>
          <p:cNvSpPr/>
          <p:nvPr/>
        </p:nvSpPr>
        <p:spPr>
          <a:xfrm>
            <a:off x="0" y="15891"/>
            <a:ext cx="12188952" cy="2286002"/>
          </a:xfrm>
          <a:prstGeom prst="rect">
            <a:avLst/>
          </a:prstGeom>
          <a:solidFill>
            <a:schemeClr val="dk1"/>
          </a:solidFill>
          <a:ln>
            <a:noFill/>
          </a:ln>
          <a:effectLst>
            <a:outerShdw blurRad="88900" rotWithShape="0" algn="t" dir="5400000"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86" name="Google Shape;286;p12"/>
          <p:cNvPicPr preferRelativeResize="0"/>
          <p:nvPr/>
        </p:nvPicPr>
        <p:blipFill rotWithShape="1">
          <a:blip r:embed="rId3">
            <a:alphaModFix/>
          </a:blip>
          <a:srcRect b="73004" l="0" r="77037" t="0"/>
          <a:stretch/>
        </p:blipFill>
        <p:spPr>
          <a:xfrm>
            <a:off x="77277" y="-1"/>
            <a:ext cx="1272021" cy="841175"/>
          </a:xfrm>
          <a:prstGeom prst="rect">
            <a:avLst/>
          </a:prstGeom>
          <a:noFill/>
          <a:ln>
            <a:noFill/>
          </a:ln>
        </p:spPr>
      </p:pic>
      <p:pic>
        <p:nvPicPr>
          <p:cNvPr id="287" name="Google Shape;287;p12"/>
          <p:cNvPicPr preferRelativeResize="0"/>
          <p:nvPr/>
        </p:nvPicPr>
        <p:blipFill rotWithShape="1">
          <a:blip r:embed="rId3">
            <a:alphaModFix/>
          </a:blip>
          <a:srcRect b="0" l="55924" r="29149" t="86960"/>
          <a:stretch/>
        </p:blipFill>
        <p:spPr>
          <a:xfrm>
            <a:off x="11061755" y="-1"/>
            <a:ext cx="1127197" cy="553967"/>
          </a:xfrm>
          <a:prstGeom prst="rect">
            <a:avLst/>
          </a:prstGeom>
          <a:noFill/>
          <a:ln>
            <a:noFill/>
          </a:ln>
        </p:spPr>
      </p:pic>
      <p:pic>
        <p:nvPicPr>
          <p:cNvPr id="288" name="Google Shape;288;p12"/>
          <p:cNvPicPr preferRelativeResize="0"/>
          <p:nvPr/>
        </p:nvPicPr>
        <p:blipFill rotWithShape="1">
          <a:blip r:embed="rId3">
            <a:alphaModFix/>
          </a:blip>
          <a:srcRect b="13789" l="89959" r="-74" t="72411"/>
          <a:stretch/>
        </p:blipFill>
        <p:spPr>
          <a:xfrm>
            <a:off x="77277" y="1444827"/>
            <a:ext cx="1096303" cy="841175"/>
          </a:xfrm>
          <a:custGeom>
            <a:rect b="b" l="l" r="r" t="t"/>
            <a:pathLst>
              <a:path extrusionOk="0" h="702727" w="915864">
                <a:moveTo>
                  <a:pt x="0" y="0"/>
                </a:moveTo>
                <a:lnTo>
                  <a:pt x="915864" y="0"/>
                </a:lnTo>
                <a:lnTo>
                  <a:pt x="915864" y="702727"/>
                </a:lnTo>
                <a:lnTo>
                  <a:pt x="176126" y="702727"/>
                </a:lnTo>
                <a:lnTo>
                  <a:pt x="175195" y="702179"/>
                </a:lnTo>
                <a:cubicBezTo>
                  <a:pt x="126139" y="669596"/>
                  <a:pt x="82453" y="632772"/>
                  <a:pt x="45222" y="592499"/>
                </a:cubicBezTo>
                <a:lnTo>
                  <a:pt x="0" y="531614"/>
                </a:lnTo>
                <a:close/>
              </a:path>
            </a:pathLst>
          </a:custGeom>
          <a:noFill/>
          <a:ln>
            <a:noFill/>
          </a:ln>
        </p:spPr>
      </p:pic>
      <p:pic>
        <p:nvPicPr>
          <p:cNvPr id="289" name="Google Shape;289;p12"/>
          <p:cNvPicPr preferRelativeResize="0"/>
          <p:nvPr/>
        </p:nvPicPr>
        <p:blipFill rotWithShape="1">
          <a:blip r:embed="rId3">
            <a:alphaModFix/>
          </a:blip>
          <a:srcRect b="0" l="82524" r="2564" t="71774"/>
          <a:stretch/>
        </p:blipFill>
        <p:spPr>
          <a:xfrm>
            <a:off x="11036686" y="1071807"/>
            <a:ext cx="1155314" cy="1230086"/>
          </a:xfrm>
          <a:prstGeom prst="rect">
            <a:avLst/>
          </a:prstGeom>
          <a:noFill/>
          <a:ln>
            <a:noFill/>
          </a:ln>
        </p:spPr>
      </p:pic>
      <p:sp>
        <p:nvSpPr>
          <p:cNvPr id="290" name="Google Shape;290;p12"/>
          <p:cNvSpPr txBox="1"/>
          <p:nvPr>
            <p:ph type="title"/>
          </p:nvPr>
        </p:nvSpPr>
        <p:spPr>
          <a:xfrm>
            <a:off x="913775" y="439924"/>
            <a:ext cx="10364451" cy="143793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wentieth Century"/>
              <a:buNone/>
            </a:pPr>
            <a:r>
              <a:rPr lang="en-IE">
                <a:solidFill>
                  <a:schemeClr val="lt1"/>
                </a:solidFill>
              </a:rPr>
              <a:t>THE NEW LINE SPECIAL CHARACTER</a:t>
            </a:r>
            <a:endParaRPr>
              <a:solidFill>
                <a:schemeClr val="lt1"/>
              </a:solidFill>
            </a:endParaRPr>
          </a:p>
        </p:txBody>
      </p:sp>
      <p:sp>
        <p:nvSpPr>
          <p:cNvPr id="291" name="Google Shape;291;p12"/>
          <p:cNvSpPr txBox="1"/>
          <p:nvPr>
            <p:ph idx="1" type="body"/>
          </p:nvPr>
        </p:nvSpPr>
        <p:spPr>
          <a:xfrm>
            <a:off x="913774" y="2705878"/>
            <a:ext cx="10363826" cy="3085322"/>
          </a:xfrm>
          <a:prstGeom prst="rect">
            <a:avLst/>
          </a:prstGeom>
          <a:noFill/>
          <a:ln>
            <a:noFill/>
          </a:ln>
        </p:spPr>
        <p:txBody>
          <a:bodyPr anchorCtr="0" anchor="ctr" bIns="45700" lIns="91425" spcFirstLastPara="1" rIns="91425" wrap="square" tIns="45700">
            <a:normAutofit/>
          </a:bodyPr>
          <a:lstStyle/>
          <a:p>
            <a:pPr indent="-228600" lvl="0" marL="228600" rtl="0" algn="l">
              <a:lnSpc>
                <a:spcPct val="110000"/>
              </a:lnSpc>
              <a:spcBef>
                <a:spcPts val="0"/>
              </a:spcBef>
              <a:spcAft>
                <a:spcPts val="0"/>
              </a:spcAft>
              <a:buSzPts val="1700"/>
              <a:buChar char="•"/>
            </a:pPr>
            <a:r>
              <a:rPr b="1" lang="en-IE" sz="1700"/>
              <a:t>YOU CAN CHANGE THIS!</a:t>
            </a:r>
            <a:endParaRPr sz="1700"/>
          </a:p>
          <a:p>
            <a:pPr indent="-228600" lvl="0" marL="228600" rtl="0" algn="l">
              <a:lnSpc>
                <a:spcPct val="110000"/>
              </a:lnSpc>
              <a:spcBef>
                <a:spcPts val="1000"/>
              </a:spcBef>
              <a:spcAft>
                <a:spcPts val="0"/>
              </a:spcAft>
              <a:buSzPts val="1700"/>
              <a:buChar char="•"/>
            </a:pPr>
            <a:r>
              <a:rPr lang="en-IE" sz="1700"/>
              <a:t>YOU CAN SPECIFY THAT YOU WANT TO CHANGE WHAT COMES AT THE END OF THE PRINT() FUNCTION.</a:t>
            </a:r>
            <a:endParaRPr sz="1700"/>
          </a:p>
          <a:p>
            <a:pPr indent="-228600" lvl="0" marL="228600" rtl="0" algn="l">
              <a:lnSpc>
                <a:spcPct val="110000"/>
              </a:lnSpc>
              <a:spcBef>
                <a:spcPts val="1000"/>
              </a:spcBef>
              <a:spcAft>
                <a:spcPts val="0"/>
              </a:spcAft>
              <a:buSzPts val="1700"/>
              <a:buChar char="•"/>
            </a:pPr>
            <a:r>
              <a:rPr lang="en-IE" sz="1700"/>
              <a:t>WE CAN DO THIS LIKE SO:</a:t>
            </a:r>
            <a:endParaRPr/>
          </a:p>
          <a:p>
            <a:pPr indent="-228600" lvl="0" marL="228600" rtl="0" algn="l">
              <a:lnSpc>
                <a:spcPct val="110000"/>
              </a:lnSpc>
              <a:spcBef>
                <a:spcPts val="1000"/>
              </a:spcBef>
              <a:spcAft>
                <a:spcPts val="0"/>
              </a:spcAft>
              <a:buSzPts val="1700"/>
              <a:buChar char="•"/>
            </a:pPr>
            <a:r>
              <a:rPr lang="en-IE" sz="1700"/>
              <a:t>PRINT("PYTHON", END=" ")</a:t>
            </a:r>
            <a:endParaRPr sz="1700"/>
          </a:p>
          <a:p>
            <a:pPr indent="-228600" lvl="0" marL="228600" rtl="0" algn="l">
              <a:lnSpc>
                <a:spcPct val="110000"/>
              </a:lnSpc>
              <a:spcBef>
                <a:spcPts val="1000"/>
              </a:spcBef>
              <a:spcAft>
                <a:spcPts val="0"/>
              </a:spcAft>
              <a:buSzPts val="1700"/>
              <a:buChar char="•"/>
            </a:pPr>
            <a:r>
              <a:rPr lang="en-IE" sz="1700"/>
              <a:t>PRINT("IS COOL")</a:t>
            </a:r>
            <a:endParaRPr sz="1700"/>
          </a:p>
          <a:p>
            <a:pPr indent="-228600" lvl="0" marL="228600" rtl="0" algn="l">
              <a:lnSpc>
                <a:spcPct val="110000"/>
              </a:lnSpc>
              <a:spcBef>
                <a:spcPts val="1000"/>
              </a:spcBef>
              <a:spcAft>
                <a:spcPts val="0"/>
              </a:spcAft>
              <a:buSzPts val="1700"/>
              <a:buChar char="•"/>
            </a:pPr>
            <a:r>
              <a:rPr lang="en-IE" sz="1700"/>
              <a:t>THIS WILL GIVE US THE OUTPUT "PYTHON IS COOL" BECAUSE WE HAVE CHANGED THE \N NEWLINE CHARACTER AT THE END OF THE PRINT FUNCTION TO A SPACE CHARACTER " ".</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3"/>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PRINTING TO THE SCREEN</a:t>
            </a:r>
            <a:endParaRPr/>
          </a:p>
        </p:txBody>
      </p:sp>
      <p:sp>
        <p:nvSpPr>
          <p:cNvPr id="297" name="Google Shape;297;p13"/>
          <p:cNvSpPr txBox="1"/>
          <p:nvPr>
            <p:ph idx="1" type="body"/>
          </p:nvPr>
        </p:nvSpPr>
        <p:spPr>
          <a:xfrm>
            <a:off x="1141411" y="1800306"/>
            <a:ext cx="9905999" cy="4439175"/>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None/>
            </a:pPr>
            <a:r>
              <a:rPr b="1" lang="en-IE" sz="2400"/>
              <a:t>USING THE TAB</a:t>
            </a:r>
            <a:endParaRPr b="1" sz="2400"/>
          </a:p>
          <a:p>
            <a:pPr indent="0" lvl="0" marL="0" rtl="0" algn="l">
              <a:lnSpc>
                <a:spcPct val="120000"/>
              </a:lnSpc>
              <a:spcBef>
                <a:spcPts val="1000"/>
              </a:spcBef>
              <a:spcAft>
                <a:spcPts val="0"/>
              </a:spcAft>
              <a:buSzPts val="2000"/>
              <a:buNone/>
            </a:pPr>
            <a:r>
              <a:rPr lang="en-IE" sz="2000"/>
              <a:t>IF WE WANT TO TAB IN A LITTLE BIT TO GIVE US SOME SPACE OR FORMAT SOME TEXT A CERTAIN WAY, WE CAN USE THE SPECIAL</a:t>
            </a:r>
            <a:r>
              <a:rPr lang="en-IE" sz="2000">
                <a:solidFill>
                  <a:srgbClr val="FFFF00"/>
                </a:solidFill>
              </a:rPr>
              <a:t> </a:t>
            </a:r>
            <a:r>
              <a:rPr b="1" lang="en-IE" sz="2000"/>
              <a:t>TAB</a:t>
            </a:r>
            <a:r>
              <a:rPr lang="en-IE" sz="2000">
                <a:solidFill>
                  <a:srgbClr val="FFFF00"/>
                </a:solidFill>
              </a:rPr>
              <a:t> </a:t>
            </a:r>
            <a:r>
              <a:rPr lang="en-IE" sz="2000"/>
              <a:t>CHARACTER WHICH LOOKS LIKE THIS: </a:t>
            </a:r>
            <a:r>
              <a:rPr b="1" lang="en-IE" sz="2000"/>
              <a:t>\T </a:t>
            </a:r>
            <a:endParaRPr b="1" sz="2000"/>
          </a:p>
          <a:p>
            <a:pPr indent="0" lvl="0" marL="0" rtl="0" algn="l">
              <a:lnSpc>
                <a:spcPct val="120000"/>
              </a:lnSpc>
              <a:spcBef>
                <a:spcPts val="1000"/>
              </a:spcBef>
              <a:spcAft>
                <a:spcPts val="0"/>
              </a:spcAft>
              <a:buSzPts val="2000"/>
              <a:buNone/>
            </a:pPr>
            <a:r>
              <a:rPr lang="en-IE" sz="2000"/>
              <a:t>PRINT(“*</a:t>
            </a:r>
            <a:r>
              <a:rPr b="1" lang="en-IE" sz="2000"/>
              <a:t>\T</a:t>
            </a:r>
            <a:r>
              <a:rPr lang="en-IE" sz="2000"/>
              <a:t>PYTHON IS COOL</a:t>
            </a:r>
            <a:r>
              <a:rPr b="1" lang="en-IE" sz="2000"/>
              <a:t>\T</a:t>
            </a:r>
            <a:r>
              <a:rPr lang="en-IE" sz="2000"/>
              <a:t>*")</a:t>
            </a:r>
            <a:endParaRPr sz="2000"/>
          </a:p>
          <a:p>
            <a:pPr indent="0" lvl="0" marL="0" rtl="0" algn="l">
              <a:lnSpc>
                <a:spcPct val="120000"/>
              </a:lnSpc>
              <a:spcBef>
                <a:spcPts val="1000"/>
              </a:spcBef>
              <a:spcAft>
                <a:spcPts val="0"/>
              </a:spcAft>
              <a:buSzPts val="2000"/>
              <a:buNone/>
            </a:pPr>
            <a:r>
              <a:rPr lang="en-IE" sz="2000"/>
              <a:t>WILL GIVE THE OUTPUT:</a:t>
            </a:r>
            <a:endParaRPr sz="2000"/>
          </a:p>
        </p:txBody>
      </p:sp>
      <p:pic>
        <p:nvPicPr>
          <p:cNvPr id="298" name="Google Shape;298;p13"/>
          <p:cNvPicPr preferRelativeResize="0"/>
          <p:nvPr/>
        </p:nvPicPr>
        <p:blipFill rotWithShape="1">
          <a:blip r:embed="rId3">
            <a:alphaModFix/>
          </a:blip>
          <a:srcRect b="0" l="0" r="0" t="0"/>
          <a:stretch/>
        </p:blipFill>
        <p:spPr>
          <a:xfrm>
            <a:off x="1141410" y="4863000"/>
            <a:ext cx="5163271" cy="5525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2" name="Shape 302"/>
        <p:cNvGrpSpPr/>
        <p:nvPr/>
      </p:nvGrpSpPr>
      <p:grpSpPr>
        <a:xfrm>
          <a:off x="0" y="0"/>
          <a:ext cx="0" cy="0"/>
          <a:chOff x="0" y="0"/>
          <a:chExt cx="0" cy="0"/>
        </a:xfrm>
      </p:grpSpPr>
      <p:sp>
        <p:nvSpPr>
          <p:cNvPr id="303" name="Google Shape;303;p14"/>
          <p:cNvSpPr/>
          <p:nvPr/>
        </p:nvSpPr>
        <p:spPr>
          <a:xfrm>
            <a:off x="18184" y="0"/>
            <a:ext cx="1217381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04" name="Google Shape;304;p14"/>
          <p:cNvSpPr/>
          <p:nvPr/>
        </p:nvSpPr>
        <p:spPr>
          <a:xfrm>
            <a:off x="0" y="0"/>
            <a:ext cx="12192000" cy="6858000"/>
          </a:xfrm>
          <a:prstGeom prst="rect">
            <a:avLst/>
          </a:prstGeom>
          <a:solidFill>
            <a:schemeClr val="dk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05" name="Google Shape;305;p14"/>
          <p:cNvSpPr/>
          <p:nvPr/>
        </p:nvSpPr>
        <p:spPr>
          <a:xfrm>
            <a:off x="0" y="-2"/>
            <a:ext cx="1930400" cy="6858002"/>
          </a:xfrm>
          <a:prstGeom prst="rect">
            <a:avLst/>
          </a:prstGeom>
          <a:solidFill>
            <a:schemeClr val="dk2"/>
          </a:soli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306" name="Google Shape;306;p14"/>
          <p:cNvPicPr preferRelativeResize="0"/>
          <p:nvPr/>
        </p:nvPicPr>
        <p:blipFill rotWithShape="1">
          <a:blip r:embed="rId3">
            <a:alphaModFix/>
          </a:blip>
          <a:srcRect b="0" l="82524" r="2564" t="71774"/>
          <a:stretch/>
        </p:blipFill>
        <p:spPr>
          <a:xfrm>
            <a:off x="18184" y="4822361"/>
            <a:ext cx="1911902" cy="2035640"/>
          </a:xfrm>
          <a:prstGeom prst="rect">
            <a:avLst/>
          </a:prstGeom>
          <a:noFill/>
          <a:ln>
            <a:noFill/>
          </a:ln>
        </p:spPr>
      </p:pic>
      <p:pic>
        <p:nvPicPr>
          <p:cNvPr id="307" name="Google Shape;307;p14"/>
          <p:cNvPicPr preferRelativeResize="0"/>
          <p:nvPr/>
        </p:nvPicPr>
        <p:blipFill rotWithShape="1">
          <a:blip r:embed="rId4">
            <a:alphaModFix/>
          </a:blip>
          <a:srcRect b="0" l="49895" r="30510" t="75007"/>
          <a:stretch/>
        </p:blipFill>
        <p:spPr>
          <a:xfrm>
            <a:off x="297855" y="5471958"/>
            <a:ext cx="889881" cy="638482"/>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
        <p:nvSpPr>
          <p:cNvPr id="308" name="Google Shape;308;p14"/>
          <p:cNvSpPr txBox="1"/>
          <p:nvPr>
            <p:ph idx="1" type="body"/>
          </p:nvPr>
        </p:nvSpPr>
        <p:spPr>
          <a:xfrm>
            <a:off x="2844486" y="1950440"/>
            <a:ext cx="8433113" cy="3840760"/>
          </a:xfrm>
          <a:prstGeom prst="rect">
            <a:avLst/>
          </a:prstGeom>
          <a:noFill/>
          <a:ln>
            <a:noFill/>
          </a:ln>
        </p:spPr>
        <p:txBody>
          <a:bodyPr anchorCtr="0" anchor="ctr" bIns="45700" lIns="91425" spcFirstLastPara="1" rIns="91425" wrap="square" tIns="45700">
            <a:normAutofit/>
          </a:bodyPr>
          <a:lstStyle/>
          <a:p>
            <a:pPr indent="0" lvl="0" marL="0" rtl="0" algn="l">
              <a:lnSpc>
                <a:spcPct val="120000"/>
              </a:lnSpc>
              <a:spcBef>
                <a:spcPts val="0"/>
              </a:spcBef>
              <a:spcAft>
                <a:spcPts val="0"/>
              </a:spcAft>
              <a:buSzPts val="2000"/>
              <a:buNone/>
            </a:pPr>
            <a:r>
              <a:rPr b="1" lang="en-IE"/>
              <a:t>TODAY YOU LEARNED ABOUT:</a:t>
            </a:r>
            <a:endParaRPr/>
          </a:p>
          <a:p>
            <a:pPr indent="0" lvl="0" marL="0" rtl="0" algn="l">
              <a:lnSpc>
                <a:spcPct val="120000"/>
              </a:lnSpc>
              <a:spcBef>
                <a:spcPts val="1000"/>
              </a:spcBef>
              <a:spcAft>
                <a:spcPts val="0"/>
              </a:spcAft>
              <a:buSzPts val="2000"/>
              <a:buNone/>
            </a:pPr>
            <a:r>
              <a:t/>
            </a:r>
            <a:endParaRPr b="1"/>
          </a:p>
          <a:p>
            <a:pPr indent="-342900" lvl="0" marL="342900" rtl="0" algn="l">
              <a:lnSpc>
                <a:spcPct val="120000"/>
              </a:lnSpc>
              <a:spcBef>
                <a:spcPts val="1000"/>
              </a:spcBef>
              <a:spcAft>
                <a:spcPts val="0"/>
              </a:spcAft>
              <a:buSzPts val="2000"/>
              <a:buFont typeface="Noto Sans Symbols"/>
              <a:buChar char="✔"/>
            </a:pPr>
            <a:r>
              <a:rPr lang="en-IE"/>
              <a:t>CHARACTERS.</a:t>
            </a:r>
            <a:endParaRPr/>
          </a:p>
          <a:p>
            <a:pPr indent="-342900" lvl="0" marL="342900" rtl="0" algn="l">
              <a:lnSpc>
                <a:spcPct val="120000"/>
              </a:lnSpc>
              <a:spcBef>
                <a:spcPts val="1000"/>
              </a:spcBef>
              <a:spcAft>
                <a:spcPts val="0"/>
              </a:spcAft>
              <a:buSzPts val="2000"/>
              <a:buFont typeface="Noto Sans Symbols"/>
              <a:buChar char="✔"/>
            </a:pPr>
            <a:r>
              <a:rPr lang="en-IE"/>
              <a:t>STRINGS.</a:t>
            </a:r>
            <a:endParaRPr/>
          </a:p>
          <a:p>
            <a:pPr indent="-342900" lvl="0" marL="342900" rtl="0" algn="l">
              <a:lnSpc>
                <a:spcPct val="120000"/>
              </a:lnSpc>
              <a:spcBef>
                <a:spcPts val="1000"/>
              </a:spcBef>
              <a:spcAft>
                <a:spcPts val="0"/>
              </a:spcAft>
              <a:buSzPts val="2000"/>
              <a:buFont typeface="Noto Sans Symbols"/>
              <a:buChar char="✔"/>
            </a:pPr>
            <a:r>
              <a:rPr lang="en-IE"/>
              <a:t>FUNCTIONS.</a:t>
            </a:r>
            <a:endParaRPr/>
          </a:p>
          <a:p>
            <a:pPr indent="-342900" lvl="0" marL="342900" rtl="0" algn="l">
              <a:lnSpc>
                <a:spcPct val="120000"/>
              </a:lnSpc>
              <a:spcBef>
                <a:spcPts val="1000"/>
              </a:spcBef>
              <a:spcAft>
                <a:spcPts val="0"/>
              </a:spcAft>
              <a:buSzPts val="2000"/>
              <a:buFont typeface="Noto Sans Symbols"/>
              <a:buChar char="✔"/>
            </a:pPr>
            <a:r>
              <a:rPr lang="en-IE"/>
              <a:t>HOW TO USE FUNCTIONS TO PRINT STRINGS.</a:t>
            </a:r>
            <a:endParaRPr/>
          </a:p>
          <a:p>
            <a:pPr indent="-342900" lvl="0" marL="342900" rtl="0" algn="l">
              <a:lnSpc>
                <a:spcPct val="120000"/>
              </a:lnSpc>
              <a:spcBef>
                <a:spcPts val="1000"/>
              </a:spcBef>
              <a:spcAft>
                <a:spcPts val="0"/>
              </a:spcAft>
              <a:buSzPts val="2000"/>
              <a:buFont typeface="Noto Sans Symbols"/>
              <a:buChar char="✔"/>
            </a:pPr>
            <a:r>
              <a:rPr lang="en-IE"/>
              <a:t>SOME SPECIAL CHARACTERS TO USE WHEN PRINTING STRINGS.</a:t>
            </a:r>
            <a:endParaRPr/>
          </a:p>
          <a:p>
            <a:pPr indent="-101600" lvl="0" marL="228600" rtl="0" algn="l">
              <a:lnSpc>
                <a:spcPct val="120000"/>
              </a:lnSpc>
              <a:spcBef>
                <a:spcPts val="1000"/>
              </a:spcBef>
              <a:spcAft>
                <a:spcPts val="0"/>
              </a:spcAft>
              <a:buSzPts val="2000"/>
              <a:buNone/>
            </a:pPr>
            <a:r>
              <a:t/>
            </a:r>
            <a:endParaRPr/>
          </a:p>
        </p:txBody>
      </p:sp>
      <p:sp>
        <p:nvSpPr>
          <p:cNvPr id="309" name="Google Shape;309;p14"/>
          <p:cNvSpPr txBox="1"/>
          <p:nvPr>
            <p:ph type="title"/>
          </p:nvPr>
        </p:nvSpPr>
        <p:spPr>
          <a:xfrm>
            <a:off x="2844486" y="643467"/>
            <a:ext cx="8433739" cy="13069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Twentieth Century"/>
              <a:buNone/>
            </a:pPr>
            <a:r>
              <a:rPr lang="en-IE" sz="4400"/>
              <a:t>SUMMARY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3" name="Shape 313"/>
        <p:cNvGrpSpPr/>
        <p:nvPr/>
      </p:nvGrpSpPr>
      <p:grpSpPr>
        <a:xfrm>
          <a:off x="0" y="0"/>
          <a:ext cx="0" cy="0"/>
          <a:chOff x="0" y="0"/>
          <a:chExt cx="0" cy="0"/>
        </a:xfrm>
      </p:grpSpPr>
      <p:pic>
        <p:nvPicPr>
          <p:cNvPr id="314" name="Google Shape;314;p15"/>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315" name="Google Shape;315;p15"/>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316" name="Google Shape;316;p1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317" name="Google Shape;317;p15"/>
          <p:cNvPicPr preferRelativeResize="0"/>
          <p:nvPr/>
        </p:nvPicPr>
        <p:blipFill rotWithShape="1">
          <a:blip r:embed="rId4">
            <a:alphaModFix/>
          </a:blip>
          <a:srcRect b="10212" l="73623" r="0" t="43915"/>
          <a:stretch/>
        </p:blipFill>
        <p:spPr>
          <a:xfrm>
            <a:off x="8199690" y="290557"/>
            <a:ext cx="3992310" cy="3905520"/>
          </a:xfrm>
          <a:prstGeom prst="rect">
            <a:avLst/>
          </a:prstGeom>
          <a:noFill/>
          <a:ln>
            <a:noFill/>
          </a:ln>
        </p:spPr>
      </p:pic>
      <p:pic>
        <p:nvPicPr>
          <p:cNvPr id="318" name="Google Shape;318;p15"/>
          <p:cNvPicPr preferRelativeResize="0"/>
          <p:nvPr/>
        </p:nvPicPr>
        <p:blipFill rotWithShape="1">
          <a:blip r:embed="rId4">
            <a:alphaModFix/>
          </a:blip>
          <a:srcRect b="73832" l="12450" r="54325" t="1120"/>
          <a:stretch/>
        </p:blipFill>
        <p:spPr>
          <a:xfrm>
            <a:off x="4581330" y="0"/>
            <a:ext cx="6762408" cy="2867764"/>
          </a:xfrm>
          <a:prstGeom prst="rect">
            <a:avLst/>
          </a:prstGeom>
          <a:noFill/>
          <a:ln>
            <a:noFill/>
          </a:ln>
        </p:spPr>
      </p:pic>
      <p:sp>
        <p:nvSpPr>
          <p:cNvPr id="319" name="Google Shape;319;p15"/>
          <p:cNvSpPr txBox="1"/>
          <p:nvPr>
            <p:ph type="title"/>
          </p:nvPr>
        </p:nvSpPr>
        <p:spPr>
          <a:xfrm>
            <a:off x="1286933" y="2213361"/>
            <a:ext cx="6247721" cy="22048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IE" sz="4800"/>
              <a:t>LESSON 02</a:t>
            </a:r>
            <a:endParaRPr/>
          </a:p>
        </p:txBody>
      </p:sp>
      <p:sp>
        <p:nvSpPr>
          <p:cNvPr id="320" name="Google Shape;320;p15"/>
          <p:cNvSpPr txBox="1"/>
          <p:nvPr>
            <p:ph idx="1" type="body"/>
          </p:nvPr>
        </p:nvSpPr>
        <p:spPr>
          <a:xfrm>
            <a:off x="1286934" y="4418176"/>
            <a:ext cx="6247721" cy="126420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200"/>
              <a:buNone/>
            </a:pPr>
            <a:r>
              <a:rPr lang="en-IE" sz="2200">
                <a:solidFill>
                  <a:srgbClr val="FEFEFE"/>
                </a:solidFill>
              </a:rPr>
              <a:t>VARIABLES &amp; DATA TYPES</a:t>
            </a:r>
            <a:endParaRPr/>
          </a:p>
        </p:txBody>
      </p:sp>
      <p:pic>
        <p:nvPicPr>
          <p:cNvPr id="321" name="Google Shape;321;p15"/>
          <p:cNvPicPr preferRelativeResize="0"/>
          <p:nvPr/>
        </p:nvPicPr>
        <p:blipFill rotWithShape="1">
          <a:blip r:embed="rId4">
            <a:alphaModFix/>
          </a:blip>
          <a:srcRect b="0" l="65973" r="19879" t="81531"/>
          <a:stretch/>
        </p:blipFill>
        <p:spPr>
          <a:xfrm>
            <a:off x="10246407" y="5429242"/>
            <a:ext cx="1945594" cy="1428758"/>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pic>
        <p:nvPicPr>
          <p:cNvPr id="322" name="Google Shape;322;p15"/>
          <p:cNvPicPr preferRelativeResize="0"/>
          <p:nvPr/>
        </p:nvPicPr>
        <p:blipFill rotWithShape="1">
          <a:blip r:embed="rId4">
            <a:alphaModFix/>
          </a:blip>
          <a:srcRect b="0" l="46466" r="30509" t="75007"/>
          <a:stretch/>
        </p:blipFill>
        <p:spPr>
          <a:xfrm>
            <a:off x="9795659" y="4064996"/>
            <a:ext cx="2716669" cy="1658803"/>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326" name="Shape 326"/>
        <p:cNvGrpSpPr/>
        <p:nvPr/>
      </p:nvGrpSpPr>
      <p:grpSpPr>
        <a:xfrm>
          <a:off x="0" y="0"/>
          <a:ext cx="0" cy="0"/>
          <a:chOff x="0" y="0"/>
          <a:chExt cx="0" cy="0"/>
        </a:xfrm>
      </p:grpSpPr>
      <p:sp>
        <p:nvSpPr>
          <p:cNvPr id="327" name="Google Shape;327;p16"/>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descr="Colourful maths learning objects" id="328" name="Google Shape;328;p16"/>
          <p:cNvPicPr preferRelativeResize="0"/>
          <p:nvPr/>
        </p:nvPicPr>
        <p:blipFill rotWithShape="1">
          <a:blip r:embed="rId3">
            <a:alphaModFix/>
          </a:blip>
          <a:srcRect b="-1" l="27840" r="32985" t="0"/>
          <a:stretch/>
        </p:blipFill>
        <p:spPr>
          <a:xfrm>
            <a:off x="20" y="10"/>
            <a:ext cx="4024741" cy="6857990"/>
          </a:xfrm>
          <a:prstGeom prst="rect">
            <a:avLst/>
          </a:prstGeom>
          <a:noFill/>
          <a:ln>
            <a:noFill/>
          </a:ln>
        </p:spPr>
      </p:pic>
      <p:sp>
        <p:nvSpPr>
          <p:cNvPr id="329" name="Google Shape;329;p16"/>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330" name="Google Shape;330;p16"/>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331" name="Google Shape;331;p16"/>
          <p:cNvSpPr txBox="1"/>
          <p:nvPr>
            <p:ph type="title"/>
          </p:nvPr>
        </p:nvSpPr>
        <p:spPr>
          <a:xfrm>
            <a:off x="4465050" y="618517"/>
            <a:ext cx="667288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LESSON 1 RECAP</a:t>
            </a:r>
            <a:endParaRPr/>
          </a:p>
        </p:txBody>
      </p:sp>
      <p:sp>
        <p:nvSpPr>
          <p:cNvPr id="332" name="Google Shape;332;p16"/>
          <p:cNvSpPr txBox="1"/>
          <p:nvPr>
            <p:ph idx="1" type="body"/>
          </p:nvPr>
        </p:nvSpPr>
        <p:spPr>
          <a:xfrm>
            <a:off x="4465048" y="2367092"/>
            <a:ext cx="6672887" cy="3424107"/>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400"/>
              <a:buNone/>
            </a:pPr>
            <a:r>
              <a:rPr b="1" lang="en-IE" sz="1400"/>
              <a:t>IN THE FIRST LESSON WE LEARNED ABOUT:</a:t>
            </a:r>
            <a:br>
              <a:rPr b="1" lang="en-IE" sz="1400"/>
            </a:br>
            <a:endParaRPr sz="1400"/>
          </a:p>
          <a:p>
            <a:pPr indent="-342900" lvl="0" marL="342900" rtl="0" algn="l">
              <a:lnSpc>
                <a:spcPct val="110000"/>
              </a:lnSpc>
              <a:spcBef>
                <a:spcPts val="1000"/>
              </a:spcBef>
              <a:spcAft>
                <a:spcPts val="0"/>
              </a:spcAft>
              <a:buSzPts val="1400"/>
              <a:buFont typeface="Noto Sans Symbols"/>
              <a:buChar char="✔"/>
            </a:pPr>
            <a:r>
              <a:rPr lang="en-IE" sz="1400"/>
              <a:t>CHARACTERS: WHICH ARE ANY SINGLE THING WE CAN OUTPUT USING OUR KEYBOARD.</a:t>
            </a:r>
            <a:endParaRPr/>
          </a:p>
          <a:p>
            <a:pPr indent="-342900" lvl="0" marL="342900" rtl="0" algn="l">
              <a:lnSpc>
                <a:spcPct val="110000"/>
              </a:lnSpc>
              <a:spcBef>
                <a:spcPts val="1000"/>
              </a:spcBef>
              <a:spcAft>
                <a:spcPts val="0"/>
              </a:spcAft>
              <a:buSzPts val="1400"/>
              <a:buFont typeface="Noto Sans Symbols"/>
              <a:buChar char="✔"/>
            </a:pPr>
            <a:r>
              <a:rPr lang="en-IE" sz="1400"/>
              <a:t>STRINGS: WHICH ARE GROUPS OF 2 OR MORE CHARACTERS.</a:t>
            </a:r>
            <a:endParaRPr/>
          </a:p>
          <a:p>
            <a:pPr indent="-342900" lvl="0" marL="342900" rtl="0" algn="l">
              <a:lnSpc>
                <a:spcPct val="110000"/>
              </a:lnSpc>
              <a:spcBef>
                <a:spcPts val="1000"/>
              </a:spcBef>
              <a:spcAft>
                <a:spcPts val="0"/>
              </a:spcAft>
              <a:buSzPts val="1400"/>
              <a:buFont typeface="Noto Sans Symbols"/>
              <a:buChar char="✔"/>
            </a:pPr>
            <a:r>
              <a:rPr lang="en-IE" sz="1400"/>
              <a:t>QUOTATION MARKS: THAT CHARACTERS AND STRINGS NEED TO BE SURROUNDED BY QUOTATION MARKS.</a:t>
            </a:r>
            <a:endParaRPr/>
          </a:p>
          <a:p>
            <a:pPr indent="-342900" lvl="0" marL="342900" rtl="0" algn="l">
              <a:lnSpc>
                <a:spcPct val="110000"/>
              </a:lnSpc>
              <a:spcBef>
                <a:spcPts val="1000"/>
              </a:spcBef>
              <a:spcAft>
                <a:spcPts val="0"/>
              </a:spcAft>
              <a:buSzPts val="1400"/>
              <a:buFont typeface="Noto Sans Symbols"/>
              <a:buChar char="✔"/>
            </a:pPr>
            <a:r>
              <a:rPr lang="en-IE" sz="1400"/>
              <a:t>FUNCTIONS: WHICH ARE REUSABLE PIECES OF CODE THAT DO A TASK FOR US.</a:t>
            </a:r>
            <a:endParaRPr/>
          </a:p>
          <a:p>
            <a:pPr indent="-342900" lvl="0" marL="342900" rtl="0" algn="l">
              <a:lnSpc>
                <a:spcPct val="110000"/>
              </a:lnSpc>
              <a:spcBef>
                <a:spcPts val="1000"/>
              </a:spcBef>
              <a:spcAft>
                <a:spcPts val="0"/>
              </a:spcAft>
              <a:buSzPts val="1400"/>
              <a:buFont typeface="Noto Sans Symbols"/>
              <a:buChar char="✔"/>
            </a:pPr>
            <a:r>
              <a:rPr lang="en-IE" sz="1400"/>
              <a:t>HOW TO USE THE PRINT FUNCTION TO OUTPUT TO OUR SCREENS: PRINT()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PART 1 - VARIABLES</a:t>
            </a:r>
            <a:endParaRPr/>
          </a:p>
        </p:txBody>
      </p:sp>
      <p:pic>
        <p:nvPicPr>
          <p:cNvPr descr="A close up of a logo&#10;&#10;Description automatically generated" id="338" name="Google Shape;338;p17"/>
          <p:cNvPicPr preferRelativeResize="0"/>
          <p:nvPr>
            <p:ph idx="1" type="body"/>
          </p:nvPr>
        </p:nvPicPr>
        <p:blipFill rotWithShape="1">
          <a:blip r:embed="rId3">
            <a:alphaModFix/>
          </a:blip>
          <a:srcRect b="0" l="0" r="0" t="0"/>
          <a:stretch/>
        </p:blipFill>
        <p:spPr>
          <a:xfrm>
            <a:off x="1085850" y="1924844"/>
            <a:ext cx="10020300" cy="415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342" name="Shape 342"/>
        <p:cNvGrpSpPr/>
        <p:nvPr/>
      </p:nvGrpSpPr>
      <p:grpSpPr>
        <a:xfrm>
          <a:off x="0" y="0"/>
          <a:ext cx="0" cy="0"/>
          <a:chOff x="0" y="0"/>
          <a:chExt cx="0" cy="0"/>
        </a:xfrm>
      </p:grpSpPr>
      <p:sp>
        <p:nvSpPr>
          <p:cNvPr id="343" name="Google Shape;343;p18"/>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344" name="Google Shape;344;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45" name="Google Shape;345;p18"/>
          <p:cNvSpPr txBox="1"/>
          <p:nvPr>
            <p:ph idx="1" type="body"/>
          </p:nvPr>
        </p:nvSpPr>
        <p:spPr>
          <a:xfrm>
            <a:off x="913774" y="2367092"/>
            <a:ext cx="3740509" cy="3881309"/>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500"/>
              <a:buNone/>
            </a:pPr>
            <a:r>
              <a:rPr b="1" lang="en-IE" sz="1500"/>
              <a:t>WHAT IS A VARIABLE?</a:t>
            </a:r>
            <a:endParaRPr sz="1500"/>
          </a:p>
          <a:p>
            <a:pPr indent="0" lvl="0" marL="0" rtl="0" algn="l">
              <a:lnSpc>
                <a:spcPct val="110000"/>
              </a:lnSpc>
              <a:spcBef>
                <a:spcPts val="1000"/>
              </a:spcBef>
              <a:spcAft>
                <a:spcPts val="0"/>
              </a:spcAft>
              <a:buSzPts val="1500"/>
              <a:buNone/>
            </a:pPr>
            <a:r>
              <a:rPr lang="en-IE" sz="1500"/>
              <a:t>	A VARIABLE IS A </a:t>
            </a:r>
            <a:r>
              <a:rPr b="1" lang="en-IE" sz="1500"/>
              <a:t>CONTAINER</a:t>
            </a:r>
            <a:r>
              <a:rPr lang="en-IE" sz="1500"/>
              <a:t> THAT WE CAN CREATE IN OUR PROGRAM TO </a:t>
            </a:r>
            <a:r>
              <a:rPr b="1" lang="en-IE" sz="1500"/>
              <a:t>STORE A VALUE</a:t>
            </a:r>
            <a:r>
              <a:rPr lang="en-IE" sz="1500"/>
              <a:t>.</a:t>
            </a:r>
            <a:endParaRPr/>
          </a:p>
          <a:p>
            <a:pPr indent="0" lvl="0" marL="0" rtl="0" algn="l">
              <a:lnSpc>
                <a:spcPct val="110000"/>
              </a:lnSpc>
              <a:spcBef>
                <a:spcPts val="1000"/>
              </a:spcBef>
              <a:spcAft>
                <a:spcPts val="0"/>
              </a:spcAft>
              <a:buSzPts val="1500"/>
              <a:buNone/>
            </a:pPr>
            <a:r>
              <a:t/>
            </a:r>
            <a:endParaRPr sz="1500"/>
          </a:p>
          <a:p>
            <a:pPr indent="0" lvl="0" marL="0" rtl="0" algn="l">
              <a:lnSpc>
                <a:spcPct val="110000"/>
              </a:lnSpc>
              <a:spcBef>
                <a:spcPts val="1000"/>
              </a:spcBef>
              <a:spcAft>
                <a:spcPts val="0"/>
              </a:spcAft>
              <a:buSzPts val="1500"/>
              <a:buNone/>
            </a:pPr>
            <a:r>
              <a:rPr b="1" lang="en-IE" sz="1500"/>
              <a:t>WHAT VALUES CAN A VARIABLE STORE?</a:t>
            </a:r>
            <a:endParaRPr b="1" sz="1500"/>
          </a:p>
          <a:p>
            <a:pPr indent="0" lvl="0" marL="0" rtl="0" algn="l">
              <a:lnSpc>
                <a:spcPct val="110000"/>
              </a:lnSpc>
              <a:spcBef>
                <a:spcPts val="1000"/>
              </a:spcBef>
              <a:spcAft>
                <a:spcPts val="0"/>
              </a:spcAft>
              <a:buSzPts val="1500"/>
              <a:buNone/>
            </a:pPr>
            <a:r>
              <a:rPr lang="en-IE" sz="1500"/>
              <a:t>IN PYTHON, THERE ARE DIFFERENT TYPES OF VALUES WHICH WE CALL </a:t>
            </a:r>
            <a:r>
              <a:rPr b="1" lang="en-IE" sz="1500"/>
              <a:t>DATA TYPES.</a:t>
            </a:r>
            <a:endParaRPr/>
          </a:p>
          <a:p>
            <a:pPr indent="0" lvl="0" marL="0" rtl="0" algn="l">
              <a:lnSpc>
                <a:spcPct val="110000"/>
              </a:lnSpc>
              <a:spcBef>
                <a:spcPts val="1000"/>
              </a:spcBef>
              <a:spcAft>
                <a:spcPts val="0"/>
              </a:spcAft>
              <a:buSzPts val="1500"/>
              <a:buNone/>
            </a:pPr>
            <a:r>
              <a:rPr lang="en-IE" sz="1500"/>
              <a:t>A VARIABLE CAN BE USED TO STORE ANY OF THESE DATA TYPES.</a:t>
            </a:r>
            <a:endParaRPr/>
          </a:p>
        </p:txBody>
      </p:sp>
      <p:sp>
        <p:nvSpPr>
          <p:cNvPr id="346" name="Google Shape;346;p18"/>
          <p:cNvSpPr txBox="1"/>
          <p:nvPr>
            <p:ph type="title"/>
          </p:nvPr>
        </p:nvSpPr>
        <p:spPr>
          <a:xfrm>
            <a:off x="913774" y="640831"/>
            <a:ext cx="3740515" cy="15738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wentieth Century"/>
              <a:buNone/>
            </a:pPr>
            <a:r>
              <a:rPr lang="en-IE"/>
              <a:t>VARIABLES</a:t>
            </a:r>
            <a:endParaRPr/>
          </a:p>
        </p:txBody>
      </p:sp>
      <p:graphicFrame>
        <p:nvGraphicFramePr>
          <p:cNvPr id="347" name="Google Shape;347;p18"/>
          <p:cNvGraphicFramePr/>
          <p:nvPr/>
        </p:nvGraphicFramePr>
        <p:xfrm>
          <a:off x="5248643" y="1217162"/>
          <a:ext cx="3000000" cy="3000000"/>
        </p:xfrm>
        <a:graphic>
          <a:graphicData uri="http://schemas.openxmlformats.org/drawingml/2006/table">
            <a:tbl>
              <a:tblPr bandRow="1" firstRow="1">
                <a:noFill/>
                <a:tableStyleId>{A3125433-916B-4B71-ACFE-37B6D529B376}</a:tableStyleId>
              </a:tblPr>
              <a:tblGrid>
                <a:gridCol w="1576825"/>
                <a:gridCol w="1351225"/>
                <a:gridCol w="1814300"/>
                <a:gridCol w="1557525"/>
              </a:tblGrid>
              <a:tr h="632625">
                <a:tc>
                  <a:txBody>
                    <a:bodyPr/>
                    <a:lstStyle/>
                    <a:p>
                      <a:pPr indent="0" lvl="0" marL="0" marR="0" rtl="0" algn="ctr">
                        <a:spcBef>
                          <a:spcPts val="0"/>
                        </a:spcBef>
                        <a:spcAft>
                          <a:spcPts val="0"/>
                        </a:spcAft>
                        <a:buNone/>
                      </a:pPr>
                      <a:r>
                        <a:rPr lang="en-IE" sz="1700" u="none" cap="none" strike="noStrike"/>
                        <a:t>Data type</a:t>
                      </a:r>
                      <a:endParaRPr/>
                    </a:p>
                  </a:txBody>
                  <a:tcPr marT="42750" marB="42750" marR="85500" marL="85500"/>
                </a:tc>
                <a:tc>
                  <a:txBody>
                    <a:bodyPr/>
                    <a:lstStyle/>
                    <a:p>
                      <a:pPr indent="0" lvl="0" marL="0" marR="0" rtl="0" algn="ctr">
                        <a:spcBef>
                          <a:spcPts val="0"/>
                        </a:spcBef>
                        <a:spcAft>
                          <a:spcPts val="0"/>
                        </a:spcAft>
                        <a:buNone/>
                      </a:pPr>
                      <a:r>
                        <a:rPr lang="en-IE" sz="1700" u="none" cap="none" strike="noStrike"/>
                        <a:t>Short-hand name</a:t>
                      </a:r>
                      <a:endParaRPr/>
                    </a:p>
                  </a:txBody>
                  <a:tcPr marT="42750" marB="42750" marR="85500" marL="85500"/>
                </a:tc>
                <a:tc>
                  <a:txBody>
                    <a:bodyPr/>
                    <a:lstStyle/>
                    <a:p>
                      <a:pPr indent="0" lvl="0" marL="0" marR="0" rtl="0" algn="ctr">
                        <a:spcBef>
                          <a:spcPts val="0"/>
                        </a:spcBef>
                        <a:spcAft>
                          <a:spcPts val="0"/>
                        </a:spcAft>
                        <a:buNone/>
                      </a:pPr>
                      <a:r>
                        <a:rPr lang="en-IE" sz="1700" u="none" cap="none" strike="noStrike"/>
                        <a:t>Description of data type</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Example of data type</a:t>
                      </a:r>
                      <a:endParaRPr/>
                    </a:p>
                  </a:txBody>
                  <a:tcPr marT="42750" marB="42750" marR="85500" marL="85500"/>
                </a:tc>
              </a:tr>
              <a:tr h="632625">
                <a:tc>
                  <a:txBody>
                    <a:bodyPr/>
                    <a:lstStyle/>
                    <a:p>
                      <a:pPr indent="0" lvl="0" marL="0" marR="0" rtl="0" algn="ctr">
                        <a:spcBef>
                          <a:spcPts val="0"/>
                        </a:spcBef>
                        <a:spcAft>
                          <a:spcPts val="0"/>
                        </a:spcAft>
                        <a:buNone/>
                      </a:pPr>
                      <a:r>
                        <a:rPr lang="en-IE" sz="1700" u="none" cap="none" strike="noStrike"/>
                        <a:t>Integer number</a:t>
                      </a:r>
                      <a:endParaRPr/>
                    </a:p>
                  </a:txBody>
                  <a:tcPr marT="42750" marB="42750" marR="85500" marL="85500"/>
                </a:tc>
                <a:tc>
                  <a:txBody>
                    <a:bodyPr/>
                    <a:lstStyle/>
                    <a:p>
                      <a:pPr indent="0" lvl="0" marL="0" marR="0" rtl="0" algn="ctr">
                        <a:spcBef>
                          <a:spcPts val="0"/>
                        </a:spcBef>
                        <a:spcAft>
                          <a:spcPts val="0"/>
                        </a:spcAft>
                        <a:buNone/>
                      </a:pPr>
                      <a:r>
                        <a:rPr lang="en-IE" sz="1700" u="none" cap="none" strike="noStrike"/>
                        <a:t>int</a:t>
                      </a:r>
                      <a:endParaRPr/>
                    </a:p>
                  </a:txBody>
                  <a:tcPr marT="42750" marB="42750" marR="85500" marL="85500"/>
                </a:tc>
                <a:tc>
                  <a:txBody>
                    <a:bodyPr/>
                    <a:lstStyle/>
                    <a:p>
                      <a:pPr indent="0" lvl="0" marL="0" marR="0" rtl="0" algn="ctr">
                        <a:spcBef>
                          <a:spcPts val="0"/>
                        </a:spcBef>
                        <a:spcAft>
                          <a:spcPts val="0"/>
                        </a:spcAft>
                        <a:buNone/>
                      </a:pPr>
                      <a:r>
                        <a:rPr lang="en-IE" sz="1700" u="none" cap="none" strike="noStrike"/>
                        <a:t>An int is a whole number</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10</a:t>
                      </a:r>
                      <a:endParaRPr/>
                    </a:p>
                  </a:txBody>
                  <a:tcPr marT="42750" marB="42750" marR="85500" marL="85500"/>
                </a:tc>
              </a:tr>
              <a:tr h="632625">
                <a:tc>
                  <a:txBody>
                    <a:bodyPr/>
                    <a:lstStyle/>
                    <a:p>
                      <a:pPr indent="0" lvl="0" marL="0" marR="0" rtl="0" algn="ctr">
                        <a:spcBef>
                          <a:spcPts val="0"/>
                        </a:spcBef>
                        <a:spcAft>
                          <a:spcPts val="0"/>
                        </a:spcAft>
                        <a:buNone/>
                      </a:pPr>
                      <a:r>
                        <a:rPr lang="en-IE" sz="1700" u="none" cap="none" strike="noStrike"/>
                        <a:t>Floating point number</a:t>
                      </a:r>
                      <a:endParaRPr/>
                    </a:p>
                  </a:txBody>
                  <a:tcPr marT="42750" marB="42750" marR="85500" marL="85500"/>
                </a:tc>
                <a:tc>
                  <a:txBody>
                    <a:bodyPr/>
                    <a:lstStyle/>
                    <a:p>
                      <a:pPr indent="0" lvl="0" marL="0" marR="0" rtl="0" algn="ctr">
                        <a:spcBef>
                          <a:spcPts val="0"/>
                        </a:spcBef>
                        <a:spcAft>
                          <a:spcPts val="0"/>
                        </a:spcAft>
                        <a:buNone/>
                      </a:pPr>
                      <a:r>
                        <a:rPr lang="en-IE" sz="1700" u="none" cap="none" strike="noStrike"/>
                        <a:t>float</a:t>
                      </a:r>
                      <a:endParaRPr/>
                    </a:p>
                  </a:txBody>
                  <a:tcPr marT="42750" marB="42750" marR="85500" marL="85500"/>
                </a:tc>
                <a:tc>
                  <a:txBody>
                    <a:bodyPr/>
                    <a:lstStyle/>
                    <a:p>
                      <a:pPr indent="0" lvl="0" marL="0" marR="0" rtl="0" algn="ctr">
                        <a:spcBef>
                          <a:spcPts val="0"/>
                        </a:spcBef>
                        <a:spcAft>
                          <a:spcPts val="0"/>
                        </a:spcAft>
                        <a:buNone/>
                      </a:pPr>
                      <a:r>
                        <a:rPr lang="en-IE" sz="1700" u="none" cap="none" strike="noStrike"/>
                        <a:t>A float is a decimal number</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3.14</a:t>
                      </a:r>
                      <a:endParaRPr/>
                    </a:p>
                  </a:txBody>
                  <a:tcPr marT="42750" marB="42750" marR="85500" marL="85500"/>
                </a:tc>
              </a:tr>
              <a:tr h="632625">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Character</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char</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A single keyboard digit</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"A"</a:t>
                      </a:r>
                      <a:endParaRPr/>
                    </a:p>
                  </a:txBody>
                  <a:tcPr marT="42750" marB="42750" marR="85500" marL="85500"/>
                </a:tc>
              </a:tr>
              <a:tr h="889100">
                <a:tc>
                  <a:txBody>
                    <a:bodyPr/>
                    <a:lstStyle/>
                    <a:p>
                      <a:pPr indent="0" lvl="0" marL="0" marR="0" rtl="0" algn="ctr">
                        <a:spcBef>
                          <a:spcPts val="0"/>
                        </a:spcBef>
                        <a:spcAft>
                          <a:spcPts val="0"/>
                        </a:spcAft>
                        <a:buNone/>
                      </a:pPr>
                      <a:r>
                        <a:rPr lang="en-IE" sz="1700" u="none" cap="none" strike="noStrike"/>
                        <a:t>String</a:t>
                      </a:r>
                      <a:endParaRPr/>
                    </a:p>
                  </a:txBody>
                  <a:tcPr marT="42750" marB="42750" marR="85500" marL="85500"/>
                </a:tc>
                <a:tc>
                  <a:txBody>
                    <a:bodyPr/>
                    <a:lstStyle/>
                    <a:p>
                      <a:pPr indent="0" lvl="0" marL="0" marR="0" rtl="0" algn="ctr">
                        <a:spcBef>
                          <a:spcPts val="0"/>
                        </a:spcBef>
                        <a:spcAft>
                          <a:spcPts val="0"/>
                        </a:spcAft>
                        <a:buNone/>
                      </a:pPr>
                      <a:r>
                        <a:rPr lang="en-IE" sz="1700" u="none" cap="none" strike="noStrike"/>
                        <a:t>str</a:t>
                      </a:r>
                      <a:endParaRPr/>
                    </a:p>
                  </a:txBody>
                  <a:tcPr marT="42750" marB="42750" marR="85500" marL="85500"/>
                </a:tc>
                <a:tc>
                  <a:txBody>
                    <a:bodyPr/>
                    <a:lstStyle/>
                    <a:p>
                      <a:pPr indent="0" lvl="0" marL="0" marR="0" rtl="0" algn="ctr">
                        <a:spcBef>
                          <a:spcPts val="0"/>
                        </a:spcBef>
                        <a:spcAft>
                          <a:spcPts val="0"/>
                        </a:spcAft>
                        <a:buNone/>
                      </a:pPr>
                      <a:r>
                        <a:rPr lang="en-IE" sz="1700" u="none" cap="none" strike="noStrike"/>
                        <a:t>A sentence or collection of characters</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"My favourite food is pizza"</a:t>
                      </a:r>
                      <a:endParaRPr/>
                    </a:p>
                  </a:txBody>
                  <a:tcPr marT="42750" marB="42750" marR="85500" marL="85500"/>
                </a:tc>
              </a:tr>
              <a:tr h="889100">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Boolean</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bool</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Holds the value of either True or False</a:t>
                      </a:r>
                      <a:endParaRPr/>
                    </a:p>
                  </a:txBody>
                  <a:tcPr marT="42750" marB="42750" marR="85500" marL="85500"/>
                </a:tc>
                <a:tc>
                  <a:txBody>
                    <a:bodyPr/>
                    <a:lstStyle/>
                    <a:p>
                      <a:pPr indent="0" lvl="0" marL="0" marR="0" rtl="0" algn="ctr">
                        <a:spcBef>
                          <a:spcPts val="0"/>
                        </a:spcBef>
                        <a:spcAft>
                          <a:spcPts val="0"/>
                        </a:spcAft>
                        <a:buClr>
                          <a:schemeClr val="dk1"/>
                        </a:buClr>
                        <a:buSzPts val="1700"/>
                        <a:buFont typeface="Twentieth Century"/>
                        <a:buNone/>
                      </a:pPr>
                      <a:r>
                        <a:rPr lang="en-IE" sz="1700" u="none" cap="none" strike="noStrike"/>
                        <a:t>True</a:t>
                      </a:r>
                      <a:endParaRPr/>
                    </a:p>
                  </a:txBody>
                  <a:tcPr marT="42750" marB="42750" marR="85500" marL="8550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351" name="Shape 351"/>
        <p:cNvGrpSpPr/>
        <p:nvPr/>
      </p:nvGrpSpPr>
      <p:grpSpPr>
        <a:xfrm>
          <a:off x="0" y="0"/>
          <a:ext cx="0" cy="0"/>
          <a:chOff x="0" y="0"/>
          <a:chExt cx="0" cy="0"/>
        </a:xfrm>
      </p:grpSpPr>
      <p:sp>
        <p:nvSpPr>
          <p:cNvPr id="352" name="Google Shape;352;p19"/>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353" name="Google Shape;353;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4" name="Google Shape;354;p19"/>
          <p:cNvSpPr txBox="1"/>
          <p:nvPr>
            <p:ph idx="1" type="body"/>
          </p:nvPr>
        </p:nvSpPr>
        <p:spPr>
          <a:xfrm>
            <a:off x="1054065" y="2367092"/>
            <a:ext cx="5855415" cy="3847444"/>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400"/>
              <a:buNone/>
            </a:pPr>
            <a:r>
              <a:rPr b="1" lang="en-IE" sz="1400"/>
              <a:t>CREATING A VARIABLE</a:t>
            </a:r>
            <a:endParaRPr/>
          </a:p>
          <a:p>
            <a:pPr indent="0" lvl="0" marL="0" rtl="0" algn="l">
              <a:lnSpc>
                <a:spcPct val="110000"/>
              </a:lnSpc>
              <a:spcBef>
                <a:spcPts val="1000"/>
              </a:spcBef>
              <a:spcAft>
                <a:spcPts val="0"/>
              </a:spcAft>
              <a:buSzPts val="1400"/>
              <a:buNone/>
            </a:pPr>
            <a:r>
              <a:rPr lang="en-IE" sz="1400"/>
              <a:t>TO CREATE A VARIABLE, WE TYPE (OR "DECLARE") THE NAME OF THE VARIABLE, AND THEN WE ASSIGN A VALUE TO THE VARIABLE.</a:t>
            </a:r>
            <a:endParaRPr/>
          </a:p>
          <a:p>
            <a:pPr indent="0" lvl="0" marL="0" rtl="0" algn="l">
              <a:lnSpc>
                <a:spcPct val="110000"/>
              </a:lnSpc>
              <a:spcBef>
                <a:spcPts val="1000"/>
              </a:spcBef>
              <a:spcAft>
                <a:spcPts val="0"/>
              </a:spcAft>
              <a:buSzPts val="1400"/>
              <a:buNone/>
            </a:pPr>
            <a:r>
              <a:rPr lang="en-IE" sz="1400"/>
              <a:t>IN PYTHON, THE ASSIGNMENT OPERATOR IS "=" WHICH YOU KNOW AS THE EQUALS SIGN.</a:t>
            </a:r>
            <a:endParaRPr/>
          </a:p>
          <a:p>
            <a:pPr indent="0" lvl="0" marL="0" rtl="0" algn="l">
              <a:lnSpc>
                <a:spcPct val="110000"/>
              </a:lnSpc>
              <a:spcBef>
                <a:spcPts val="1000"/>
              </a:spcBef>
              <a:spcAft>
                <a:spcPts val="0"/>
              </a:spcAft>
              <a:buSzPts val="1400"/>
              <a:buNone/>
            </a:pPr>
            <a:r>
              <a:rPr lang="en-IE" sz="1400"/>
              <a:t>LET'S SUPPOSE WE WANT TO CREATE ONE VARIABLE TO STORE A STRING WITH OUR FAVOURITE ANIMAL IN IT AND ANOTHER VARIABLE TO STORE OUR BIRTH YEAR.</a:t>
            </a:r>
            <a:endParaRPr/>
          </a:p>
          <a:p>
            <a:pPr indent="0" lvl="0" marL="0" rtl="0" algn="l">
              <a:lnSpc>
                <a:spcPct val="110000"/>
              </a:lnSpc>
              <a:spcBef>
                <a:spcPts val="1000"/>
              </a:spcBef>
              <a:spcAft>
                <a:spcPts val="0"/>
              </a:spcAft>
              <a:buSzPts val="1400"/>
              <a:buNone/>
            </a:pPr>
            <a:r>
              <a:t/>
            </a:r>
            <a:endParaRPr sz="1400"/>
          </a:p>
          <a:p>
            <a:pPr indent="0" lvl="0" marL="0" rtl="0" algn="l">
              <a:lnSpc>
                <a:spcPct val="110000"/>
              </a:lnSpc>
              <a:spcBef>
                <a:spcPts val="1000"/>
              </a:spcBef>
              <a:spcAft>
                <a:spcPts val="0"/>
              </a:spcAft>
              <a:buSzPts val="1400"/>
              <a:buNone/>
            </a:pPr>
            <a:r>
              <a:rPr lang="en-IE" sz="1400"/>
              <a:t>WHICH IN OUR CODE EDITOR, LOOKS LIKE:</a:t>
            </a:r>
            <a:endParaRPr/>
          </a:p>
          <a:p>
            <a:pPr indent="0" lvl="0" marL="0" rtl="0" algn="l">
              <a:lnSpc>
                <a:spcPct val="110000"/>
              </a:lnSpc>
              <a:spcBef>
                <a:spcPts val="1000"/>
              </a:spcBef>
              <a:spcAft>
                <a:spcPts val="0"/>
              </a:spcAft>
              <a:buSzPts val="1400"/>
              <a:buNone/>
            </a:pPr>
            <a:r>
              <a:rPr b="1" lang="en-IE" sz="1400"/>
              <a:t>MY_FAVOURITE_ANIMAL = "HIPPOPOTAMUS"</a:t>
            </a:r>
            <a:endParaRPr/>
          </a:p>
          <a:p>
            <a:pPr indent="0" lvl="0" marL="0" rtl="0" algn="l">
              <a:lnSpc>
                <a:spcPct val="110000"/>
              </a:lnSpc>
              <a:spcBef>
                <a:spcPts val="1000"/>
              </a:spcBef>
              <a:spcAft>
                <a:spcPts val="0"/>
              </a:spcAft>
              <a:buSzPts val="1400"/>
              <a:buNone/>
            </a:pPr>
            <a:r>
              <a:rPr b="1" lang="en-IE" sz="1400"/>
              <a:t>MY_BIRTH_YEAR = 2004</a:t>
            </a:r>
            <a:endParaRPr/>
          </a:p>
          <a:p>
            <a:pPr indent="0" lvl="0" marL="0" rtl="0" algn="l">
              <a:lnSpc>
                <a:spcPct val="110000"/>
              </a:lnSpc>
              <a:spcBef>
                <a:spcPts val="1000"/>
              </a:spcBef>
              <a:spcAft>
                <a:spcPts val="0"/>
              </a:spcAft>
              <a:buSzPts val="1400"/>
              <a:buNone/>
            </a:pPr>
            <a:r>
              <a:t/>
            </a:r>
            <a:endParaRPr b="1" sz="1400"/>
          </a:p>
          <a:p>
            <a:pPr indent="0" lvl="0" marL="0" rtl="0" algn="l">
              <a:lnSpc>
                <a:spcPct val="110000"/>
              </a:lnSpc>
              <a:spcBef>
                <a:spcPts val="1000"/>
              </a:spcBef>
              <a:spcAft>
                <a:spcPts val="0"/>
              </a:spcAft>
              <a:buSzPts val="1400"/>
              <a:buNone/>
            </a:pPr>
            <a:r>
              <a:t/>
            </a:r>
            <a:endParaRPr b="1" sz="1400"/>
          </a:p>
        </p:txBody>
      </p:sp>
      <p:sp>
        <p:nvSpPr>
          <p:cNvPr id="355" name="Google Shape;355;p19"/>
          <p:cNvSpPr txBox="1"/>
          <p:nvPr>
            <p:ph type="title"/>
          </p:nvPr>
        </p:nvSpPr>
        <p:spPr>
          <a:xfrm>
            <a:off x="1054064" y="618517"/>
            <a:ext cx="585541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VARIABLES</a:t>
            </a:r>
            <a:endParaRPr/>
          </a:p>
        </p:txBody>
      </p:sp>
      <p:graphicFrame>
        <p:nvGraphicFramePr>
          <p:cNvPr id="356" name="Google Shape;356;p19"/>
          <p:cNvGraphicFramePr/>
          <p:nvPr/>
        </p:nvGraphicFramePr>
        <p:xfrm>
          <a:off x="7537704" y="2953831"/>
          <a:ext cx="3000000" cy="3000000"/>
        </p:xfrm>
        <a:graphic>
          <a:graphicData uri="http://schemas.openxmlformats.org/drawingml/2006/table">
            <a:tbl>
              <a:tblPr bandRow="1" firstRow="1">
                <a:noFill/>
                <a:tableStyleId>{A3125433-916B-4B71-ACFE-37B6D529B376}</a:tableStyleId>
              </a:tblPr>
              <a:tblGrid>
                <a:gridCol w="1616900"/>
                <a:gridCol w="1004275"/>
                <a:gridCol w="1219650"/>
              </a:tblGrid>
              <a:tr h="449900">
                <a:tc>
                  <a:txBody>
                    <a:bodyPr/>
                    <a:lstStyle/>
                    <a:p>
                      <a:pPr indent="0" lvl="0" marL="0" marR="0" rtl="0" algn="ctr">
                        <a:spcBef>
                          <a:spcPts val="0"/>
                        </a:spcBef>
                        <a:spcAft>
                          <a:spcPts val="0"/>
                        </a:spcAft>
                        <a:buNone/>
                      </a:pPr>
                      <a:r>
                        <a:rPr lang="en-IE" sz="1200" u="none" cap="none" strike="noStrike"/>
                        <a:t>Variable name</a:t>
                      </a:r>
                      <a:endParaRPr/>
                    </a:p>
                  </a:txBody>
                  <a:tcPr marT="30125" marB="30125" marR="60275" marL="60275"/>
                </a:tc>
                <a:tc>
                  <a:txBody>
                    <a:bodyPr/>
                    <a:lstStyle/>
                    <a:p>
                      <a:pPr indent="0" lvl="0" marL="0" marR="0" rtl="0" algn="ctr">
                        <a:spcBef>
                          <a:spcPts val="0"/>
                        </a:spcBef>
                        <a:spcAft>
                          <a:spcPts val="0"/>
                        </a:spcAft>
                        <a:buNone/>
                      </a:pPr>
                      <a:r>
                        <a:rPr lang="en-IE" sz="1200" u="none" cap="none" strike="noStrike"/>
                        <a:t>Assignment operator</a:t>
                      </a:r>
                      <a:endParaRPr/>
                    </a:p>
                  </a:txBody>
                  <a:tcPr marT="30125" marB="30125" marR="60275" marL="60275"/>
                </a:tc>
                <a:tc>
                  <a:txBody>
                    <a:bodyPr/>
                    <a:lstStyle/>
                    <a:p>
                      <a:pPr indent="0" lvl="0" marL="0" marR="0" rtl="0" algn="ctr">
                        <a:spcBef>
                          <a:spcPts val="0"/>
                        </a:spcBef>
                        <a:spcAft>
                          <a:spcPts val="0"/>
                        </a:spcAft>
                        <a:buNone/>
                      </a:pPr>
                      <a:r>
                        <a:rPr lang="en-IE" sz="1200" u="none" cap="none" strike="noStrike"/>
                        <a:t>value</a:t>
                      </a:r>
                      <a:endParaRPr/>
                    </a:p>
                  </a:txBody>
                  <a:tcPr marT="30125" marB="30125" marR="60275" marL="60275"/>
                </a:tc>
              </a:tr>
              <a:tr h="266125">
                <a:tc>
                  <a:txBody>
                    <a:bodyPr/>
                    <a:lstStyle/>
                    <a:p>
                      <a:pPr indent="0" lvl="0" marL="0" marR="0" rtl="0" algn="ctr">
                        <a:spcBef>
                          <a:spcPts val="0"/>
                        </a:spcBef>
                        <a:spcAft>
                          <a:spcPts val="0"/>
                        </a:spcAft>
                        <a:buNone/>
                      </a:pPr>
                      <a:r>
                        <a:rPr lang="en-IE" sz="1200" u="none" cap="none" strike="noStrike"/>
                        <a:t>my_favourite_animal</a:t>
                      </a:r>
                      <a:endParaRPr/>
                    </a:p>
                  </a:txBody>
                  <a:tcPr marT="30125" marB="30125" marR="60275" marL="60275"/>
                </a:tc>
                <a:tc>
                  <a:txBody>
                    <a:bodyPr/>
                    <a:lstStyle/>
                    <a:p>
                      <a:pPr indent="0" lvl="0" marL="0" marR="0" rtl="0" algn="ctr">
                        <a:spcBef>
                          <a:spcPts val="0"/>
                        </a:spcBef>
                        <a:spcAft>
                          <a:spcPts val="0"/>
                        </a:spcAft>
                        <a:buNone/>
                      </a:pPr>
                      <a:r>
                        <a:rPr lang="en-IE" sz="1200" u="none" cap="none" strike="noStrike"/>
                        <a:t>=</a:t>
                      </a:r>
                      <a:endParaRPr/>
                    </a:p>
                  </a:txBody>
                  <a:tcPr marT="30125" marB="30125" marR="60275" marL="60275"/>
                </a:tc>
                <a:tc>
                  <a:txBody>
                    <a:bodyPr/>
                    <a:lstStyle/>
                    <a:p>
                      <a:pPr indent="0" lvl="0" marL="0" marR="0" rtl="0" algn="ctr">
                        <a:spcBef>
                          <a:spcPts val="0"/>
                        </a:spcBef>
                        <a:spcAft>
                          <a:spcPts val="0"/>
                        </a:spcAft>
                        <a:buNone/>
                      </a:pPr>
                      <a:r>
                        <a:rPr lang="en-IE" sz="1200" u="none" cap="none" strike="noStrike"/>
                        <a:t>"</a:t>
                      </a:r>
                      <a:r>
                        <a:rPr b="0" i="0" lang="en-IE" sz="1200" u="none" cap="none" strike="noStrike">
                          <a:latin typeface="Calibri"/>
                          <a:ea typeface="Calibri"/>
                          <a:cs typeface="Calibri"/>
                          <a:sym typeface="Calibri"/>
                        </a:rPr>
                        <a:t>hippopotamus</a:t>
                      </a:r>
                      <a:r>
                        <a:rPr lang="en-IE" sz="1200" u="none" cap="none" strike="noStrike"/>
                        <a:t>"</a:t>
                      </a:r>
                      <a:endParaRPr/>
                    </a:p>
                  </a:txBody>
                  <a:tcPr marT="30125" marB="30125" marR="60275" marL="60275"/>
                </a:tc>
              </a:tr>
              <a:tr h="266125">
                <a:tc>
                  <a:txBody>
                    <a:bodyPr/>
                    <a:lstStyle/>
                    <a:p>
                      <a:pPr indent="0" lvl="0" marL="0" marR="0" rtl="0" algn="ctr">
                        <a:spcBef>
                          <a:spcPts val="0"/>
                        </a:spcBef>
                        <a:spcAft>
                          <a:spcPts val="0"/>
                        </a:spcAft>
                        <a:buClr>
                          <a:schemeClr val="dk1"/>
                        </a:buClr>
                        <a:buSzPts val="1200"/>
                        <a:buFont typeface="Twentieth Century"/>
                        <a:buNone/>
                      </a:pPr>
                      <a:r>
                        <a:rPr lang="en-IE" sz="1200" u="none" cap="none" strike="noStrike"/>
                        <a:t>my_birth_year</a:t>
                      </a:r>
                      <a:endParaRPr/>
                    </a:p>
                  </a:txBody>
                  <a:tcPr marT="30125" marB="30125" marR="60275" marL="60275"/>
                </a:tc>
                <a:tc>
                  <a:txBody>
                    <a:bodyPr/>
                    <a:lstStyle/>
                    <a:p>
                      <a:pPr indent="0" lvl="0" marL="0" marR="0" rtl="0" algn="ctr">
                        <a:spcBef>
                          <a:spcPts val="0"/>
                        </a:spcBef>
                        <a:spcAft>
                          <a:spcPts val="0"/>
                        </a:spcAft>
                        <a:buClr>
                          <a:schemeClr val="dk1"/>
                        </a:buClr>
                        <a:buSzPts val="1200"/>
                        <a:buFont typeface="Twentieth Century"/>
                        <a:buNone/>
                      </a:pPr>
                      <a:r>
                        <a:rPr lang="en-IE" sz="1200" u="none" cap="none" strike="noStrike"/>
                        <a:t>=</a:t>
                      </a:r>
                      <a:endParaRPr/>
                    </a:p>
                  </a:txBody>
                  <a:tcPr marT="30125" marB="30125" marR="60275" marL="60275"/>
                </a:tc>
                <a:tc>
                  <a:txBody>
                    <a:bodyPr/>
                    <a:lstStyle/>
                    <a:p>
                      <a:pPr indent="0" lvl="0" marL="0" marR="0" rtl="0" algn="ctr">
                        <a:spcBef>
                          <a:spcPts val="0"/>
                        </a:spcBef>
                        <a:spcAft>
                          <a:spcPts val="0"/>
                        </a:spcAft>
                        <a:buClr>
                          <a:schemeClr val="dk1"/>
                        </a:buClr>
                        <a:buSzPts val="1200"/>
                        <a:buFont typeface="Twentieth Century"/>
                        <a:buNone/>
                      </a:pPr>
                      <a:r>
                        <a:rPr lang="en-IE" sz="1200" u="none" cap="none" strike="noStrike"/>
                        <a:t>2004</a:t>
                      </a:r>
                      <a:endParaRPr/>
                    </a:p>
                  </a:txBody>
                  <a:tcPr marT="30125" marB="30125" marR="60275" marL="6027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C80A7"/>
            </a:gs>
            <a:gs pos="100000">
              <a:srgbClr val="2A5382"/>
            </a:gs>
          </a:gsLst>
          <a:lin ang="5400000" scaled="0"/>
        </a:gradFill>
      </p:bgPr>
    </p:bg>
    <p:spTree>
      <p:nvGrpSpPr>
        <p:cNvPr id="197" name="Shape 197"/>
        <p:cNvGrpSpPr/>
        <p:nvPr/>
      </p:nvGrpSpPr>
      <p:grpSpPr>
        <a:xfrm>
          <a:off x="0" y="0"/>
          <a:ext cx="0" cy="0"/>
          <a:chOff x="0" y="0"/>
          <a:chExt cx="0" cy="0"/>
        </a:xfrm>
      </p:grpSpPr>
      <p:sp>
        <p:nvSpPr>
          <p:cNvPr id="198" name="Google Shape;198;p2"/>
          <p:cNvSpPr/>
          <p:nvPr/>
        </p:nvSpPr>
        <p:spPr>
          <a:xfrm>
            <a:off x="0" y="1"/>
            <a:ext cx="12188952" cy="6858000"/>
          </a:xfrm>
          <a:prstGeom prst="rect">
            <a:avLst/>
          </a:prstGeom>
          <a:gradFill>
            <a:gsLst>
              <a:gs pos="0">
                <a:srgbClr val="9C80A7"/>
              </a:gs>
              <a:gs pos="100000">
                <a:srgbClr val="2A538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199" name="Google Shape;199;p2"/>
          <p:cNvSpPr/>
          <p:nvPr/>
        </p:nvSpPr>
        <p:spPr>
          <a:xfrm>
            <a:off x="0" y="0"/>
            <a:ext cx="12192000" cy="6858000"/>
          </a:xfrm>
          <a:prstGeom prst="rect">
            <a:avLst/>
          </a:prstGeom>
          <a:solidFill>
            <a:srgbClr val="0D0D0D">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00" name="Google Shape;200;p2"/>
          <p:cNvSpPr/>
          <p:nvPr/>
        </p:nvSpPr>
        <p:spPr>
          <a:xfrm>
            <a:off x="0" y="0"/>
            <a:ext cx="12192000" cy="5284159"/>
          </a:xfrm>
          <a:prstGeom prst="rect">
            <a:avLst/>
          </a:prstGeom>
          <a:gradFill>
            <a:gsLst>
              <a:gs pos="0">
                <a:srgbClr val="9C80A7"/>
              </a:gs>
              <a:gs pos="100000">
                <a:srgbClr val="2A5382"/>
              </a:gs>
            </a:gsLst>
            <a:lin ang="5400000" scaled="0"/>
          </a:gradFill>
          <a:ln>
            <a:noFill/>
          </a:ln>
          <a:effectLst>
            <a:outerShdw blurRad="88900" rotWithShape="0" algn="t" dir="5400000"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01" name="Google Shape;201;p2"/>
          <p:cNvSpPr txBox="1"/>
          <p:nvPr>
            <p:ph type="title"/>
          </p:nvPr>
        </p:nvSpPr>
        <p:spPr>
          <a:xfrm>
            <a:off x="913776" y="643466"/>
            <a:ext cx="3418784" cy="43084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Twentieth Century"/>
              <a:buNone/>
            </a:pPr>
            <a:r>
              <a:rPr lang="en-IE" sz="4400"/>
              <a:t>WHAT IS PYTHON USED FOR?</a:t>
            </a:r>
            <a:endParaRPr/>
          </a:p>
        </p:txBody>
      </p:sp>
      <p:sp>
        <p:nvSpPr>
          <p:cNvPr id="202" name="Google Shape;202;p2"/>
          <p:cNvSpPr txBox="1"/>
          <p:nvPr>
            <p:ph idx="1" type="body"/>
          </p:nvPr>
        </p:nvSpPr>
        <p:spPr>
          <a:xfrm>
            <a:off x="4654295" y="221673"/>
            <a:ext cx="6623305" cy="5062485"/>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10000"/>
              </a:lnSpc>
              <a:spcBef>
                <a:spcPts val="0"/>
              </a:spcBef>
              <a:spcAft>
                <a:spcPts val="0"/>
              </a:spcAft>
              <a:buSzPct val="100000"/>
              <a:buNone/>
            </a:pPr>
            <a:r>
              <a:rPr b="1" lang="en-IE" sz="1800"/>
              <a:t>WEB DEVELOPMENT</a:t>
            </a:r>
            <a:endParaRPr b="1" sz="1800"/>
          </a:p>
          <a:p>
            <a:pPr indent="0" lvl="0" marL="0" rtl="0" algn="l">
              <a:lnSpc>
                <a:spcPct val="110000"/>
              </a:lnSpc>
              <a:spcBef>
                <a:spcPts val="1000"/>
              </a:spcBef>
              <a:spcAft>
                <a:spcPts val="0"/>
              </a:spcAft>
              <a:buSzPct val="100000"/>
              <a:buNone/>
            </a:pPr>
            <a:r>
              <a:rPr lang="en-IE" sz="1800"/>
              <a:t>- GOOGLE, YOUTUBE, SPOTIFY.</a:t>
            </a:r>
            <a:endParaRPr/>
          </a:p>
          <a:p>
            <a:pPr indent="0" lvl="0" marL="0" rtl="0" algn="l">
              <a:lnSpc>
                <a:spcPct val="110000"/>
              </a:lnSpc>
              <a:spcBef>
                <a:spcPts val="1000"/>
              </a:spcBef>
              <a:spcAft>
                <a:spcPts val="0"/>
              </a:spcAft>
              <a:buSzPct val="100000"/>
              <a:buNone/>
            </a:pPr>
            <a:r>
              <a:t/>
            </a:r>
            <a:endParaRPr sz="1800"/>
          </a:p>
          <a:p>
            <a:pPr indent="0" lvl="0" marL="0" rtl="0" algn="l">
              <a:lnSpc>
                <a:spcPct val="110000"/>
              </a:lnSpc>
              <a:spcBef>
                <a:spcPts val="1000"/>
              </a:spcBef>
              <a:spcAft>
                <a:spcPts val="0"/>
              </a:spcAft>
              <a:buSzPct val="100000"/>
              <a:buNone/>
            </a:pPr>
            <a:r>
              <a:rPr b="1" lang="en-IE" sz="1800"/>
              <a:t>ARTIFICIAL INTELLIGENCE</a:t>
            </a:r>
            <a:endParaRPr/>
          </a:p>
          <a:p>
            <a:pPr indent="0" lvl="0" marL="0" rtl="0" algn="l">
              <a:lnSpc>
                <a:spcPct val="110000"/>
              </a:lnSpc>
              <a:spcBef>
                <a:spcPts val="1000"/>
              </a:spcBef>
              <a:spcAft>
                <a:spcPts val="0"/>
              </a:spcAft>
              <a:buSzPct val="100000"/>
              <a:buNone/>
            </a:pPr>
            <a:r>
              <a:rPr lang="en-IE" sz="1800"/>
              <a:t>- HEAR: DETECTING GUNSHOTS AND NOTIFYING AUTHORITIES.</a:t>
            </a:r>
            <a:endParaRPr/>
          </a:p>
          <a:p>
            <a:pPr indent="0" lvl="0" marL="0" rtl="0" algn="l">
              <a:lnSpc>
                <a:spcPct val="110000"/>
              </a:lnSpc>
              <a:spcBef>
                <a:spcPts val="1000"/>
              </a:spcBef>
              <a:spcAft>
                <a:spcPts val="0"/>
              </a:spcAft>
              <a:buSzPct val="100000"/>
              <a:buNone/>
            </a:pPr>
            <a:r>
              <a:rPr lang="en-IE" sz="1800"/>
              <a:t>- SMELL: DETECT ILLNESS BY SMELLING YOUR BREATH.</a:t>
            </a:r>
            <a:endParaRPr/>
          </a:p>
          <a:p>
            <a:pPr indent="0" lvl="0" marL="0" rtl="0" algn="l">
              <a:lnSpc>
                <a:spcPct val="110000"/>
              </a:lnSpc>
              <a:spcBef>
                <a:spcPts val="1000"/>
              </a:spcBef>
              <a:spcAft>
                <a:spcPts val="0"/>
              </a:spcAft>
              <a:buSzPct val="100000"/>
              <a:buNone/>
            </a:pPr>
            <a:r>
              <a:rPr lang="en-IE" sz="1800"/>
              <a:t>- SEE: MACHINE VISION (SELF DRIVING CARS).</a:t>
            </a:r>
            <a:endParaRPr/>
          </a:p>
          <a:p>
            <a:pPr indent="0" lvl="0" marL="0" rtl="0" algn="l">
              <a:lnSpc>
                <a:spcPct val="110000"/>
              </a:lnSpc>
              <a:spcBef>
                <a:spcPts val="1000"/>
              </a:spcBef>
              <a:spcAft>
                <a:spcPts val="0"/>
              </a:spcAft>
              <a:buSzPct val="100000"/>
              <a:buNone/>
            </a:pPr>
            <a:r>
              <a:rPr lang="en-IE" sz="1800"/>
              <a:t>- WRITE: THE NEW YORK TIMES USES AI TO HELP THEM WRITE ARTICLES.</a:t>
            </a:r>
            <a:endParaRPr/>
          </a:p>
          <a:p>
            <a:pPr indent="0" lvl="0" marL="0" rtl="0" algn="l">
              <a:lnSpc>
                <a:spcPct val="110000"/>
              </a:lnSpc>
              <a:spcBef>
                <a:spcPts val="1000"/>
              </a:spcBef>
              <a:spcAft>
                <a:spcPts val="0"/>
              </a:spcAft>
              <a:buSzPct val="100000"/>
              <a:buNone/>
            </a:pPr>
            <a:r>
              <a:t/>
            </a:r>
            <a:endParaRPr sz="1800"/>
          </a:p>
          <a:p>
            <a:pPr indent="0" lvl="0" marL="0" rtl="0" algn="l">
              <a:lnSpc>
                <a:spcPct val="110000"/>
              </a:lnSpc>
              <a:spcBef>
                <a:spcPts val="1000"/>
              </a:spcBef>
              <a:spcAft>
                <a:spcPts val="0"/>
              </a:spcAft>
              <a:buSzPct val="100000"/>
              <a:buNone/>
            </a:pPr>
            <a:r>
              <a:rPr b="1" lang="en-IE" sz="1800"/>
              <a:t>SCRIPTING</a:t>
            </a:r>
            <a:endParaRPr/>
          </a:p>
          <a:p>
            <a:pPr indent="0" lvl="0" marL="0" rtl="0" algn="l">
              <a:lnSpc>
                <a:spcPct val="110000"/>
              </a:lnSpc>
              <a:spcBef>
                <a:spcPts val="1000"/>
              </a:spcBef>
              <a:spcAft>
                <a:spcPts val="0"/>
              </a:spcAft>
              <a:buSzPct val="100000"/>
              <a:buNone/>
            </a:pPr>
            <a:r>
              <a:rPr lang="en-IE" sz="1800"/>
              <a:t>- A SCRIPT IS A SMALL PROGRAM THAT AUTOMATES A TASK FOR YOU, FOR EXAMPLE YOU COULD USE PYTHON TO WRITE A SCRIPT THAT ORGANISES YOUR COMPUTER FOLDERS!</a:t>
            </a:r>
            <a:endParaRPr/>
          </a:p>
        </p:txBody>
      </p:sp>
      <p:pic>
        <p:nvPicPr>
          <p:cNvPr id="203" name="Google Shape;203;p2"/>
          <p:cNvPicPr preferRelativeResize="0"/>
          <p:nvPr/>
        </p:nvPicPr>
        <p:blipFill rotWithShape="1">
          <a:blip r:embed="rId3">
            <a:alphaModFix/>
          </a:blip>
          <a:srcRect b="0" l="0" r="0" t="79187"/>
          <a:stretch/>
        </p:blipFill>
        <p:spPr>
          <a:xfrm>
            <a:off x="0" y="5430644"/>
            <a:ext cx="12192000" cy="14273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360" name="Shape 360"/>
        <p:cNvGrpSpPr/>
        <p:nvPr/>
      </p:nvGrpSpPr>
      <p:grpSpPr>
        <a:xfrm>
          <a:off x="0" y="0"/>
          <a:ext cx="0" cy="0"/>
          <a:chOff x="0" y="0"/>
          <a:chExt cx="0" cy="0"/>
        </a:xfrm>
      </p:grpSpPr>
      <p:sp>
        <p:nvSpPr>
          <p:cNvPr id="361" name="Google Shape;361;p20"/>
          <p:cNvSpPr/>
          <p:nvPr/>
        </p:nvSpPr>
        <p:spPr>
          <a:xfrm>
            <a:off x="0" y="1"/>
            <a:ext cx="12191999"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62" name="Google Shape;362;p20"/>
          <p:cNvSpPr/>
          <p:nvPr/>
        </p:nvSpPr>
        <p:spPr>
          <a:xfrm>
            <a:off x="0" y="0"/>
            <a:ext cx="4013876" cy="6858000"/>
          </a:xfrm>
          <a:prstGeom prst="rect">
            <a:avLst/>
          </a:prstGeom>
          <a:gradFill>
            <a:gsLst>
              <a:gs pos="0">
                <a:srgbClr val="636363"/>
              </a:gs>
              <a:gs pos="100000">
                <a:schemeClr val="dk1"/>
              </a:gs>
            </a:gsLst>
            <a:lin ang="5400000" scaled="0"/>
          </a:gra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363" name="Google Shape;363;p20"/>
          <p:cNvPicPr preferRelativeResize="0"/>
          <p:nvPr/>
        </p:nvPicPr>
        <p:blipFill rotWithShape="1">
          <a:blip r:embed="rId3">
            <a:alphaModFix/>
          </a:blip>
          <a:srcRect b="73004" l="0" r="77037" t="0"/>
          <a:stretch/>
        </p:blipFill>
        <p:spPr>
          <a:xfrm>
            <a:off x="1" y="-2"/>
            <a:ext cx="3321978" cy="2196792"/>
          </a:xfrm>
          <a:prstGeom prst="rect">
            <a:avLst/>
          </a:prstGeom>
          <a:noFill/>
          <a:ln>
            <a:noFill/>
          </a:ln>
        </p:spPr>
      </p:pic>
      <p:sp>
        <p:nvSpPr>
          <p:cNvPr id="364" name="Google Shape;364;p20"/>
          <p:cNvSpPr txBox="1"/>
          <p:nvPr>
            <p:ph type="title"/>
          </p:nvPr>
        </p:nvSpPr>
        <p:spPr>
          <a:xfrm>
            <a:off x="959896" y="960814"/>
            <a:ext cx="2732249" cy="4912936"/>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wentieth Century"/>
              <a:buNone/>
            </a:pPr>
            <a:r>
              <a:rPr lang="en-IE" sz="4000">
                <a:solidFill>
                  <a:schemeClr val="lt1"/>
                </a:solidFill>
              </a:rPr>
              <a:t>VARIABLES</a:t>
            </a:r>
            <a:endParaRPr/>
          </a:p>
        </p:txBody>
      </p:sp>
      <p:sp>
        <p:nvSpPr>
          <p:cNvPr id="365" name="Google Shape;365;p20"/>
          <p:cNvSpPr txBox="1"/>
          <p:nvPr>
            <p:ph idx="1" type="body"/>
          </p:nvPr>
        </p:nvSpPr>
        <p:spPr>
          <a:xfrm>
            <a:off x="4979078" y="960814"/>
            <a:ext cx="6247722" cy="4830385"/>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SzPts val="1500"/>
              <a:buNone/>
            </a:pPr>
            <a:r>
              <a:rPr b="1" lang="en-IE" sz="1500"/>
              <a:t>RULES FOR NAMING YOUR VARIABLES</a:t>
            </a:r>
            <a:endParaRPr sz="1500"/>
          </a:p>
          <a:p>
            <a:pPr indent="0" lvl="0" marL="0" rtl="0" algn="l">
              <a:lnSpc>
                <a:spcPct val="110000"/>
              </a:lnSpc>
              <a:spcBef>
                <a:spcPts val="1000"/>
              </a:spcBef>
              <a:spcAft>
                <a:spcPts val="0"/>
              </a:spcAft>
              <a:buSzPts val="1500"/>
              <a:buNone/>
            </a:pPr>
            <a:r>
              <a:t/>
            </a:r>
            <a:endParaRPr b="1" sz="1500"/>
          </a:p>
          <a:p>
            <a:pPr indent="-457200" lvl="0" marL="457200" rtl="0" algn="l">
              <a:lnSpc>
                <a:spcPct val="110000"/>
              </a:lnSpc>
              <a:spcBef>
                <a:spcPts val="1000"/>
              </a:spcBef>
              <a:spcAft>
                <a:spcPts val="0"/>
              </a:spcAft>
              <a:buSzPts val="1500"/>
              <a:buAutoNum type="arabicPeriod"/>
            </a:pPr>
            <a:r>
              <a:rPr lang="en-IE" sz="1500"/>
              <a:t>CAN CONTAIN </a:t>
            </a:r>
            <a:r>
              <a:rPr b="1" lang="en-IE" sz="1500"/>
              <a:t>ONLY </a:t>
            </a:r>
            <a:r>
              <a:rPr lang="en-IE" sz="1500"/>
              <a:t>NUMBERS, LETTERS AND UNDERSCORES.</a:t>
            </a:r>
            <a:endParaRPr/>
          </a:p>
          <a:p>
            <a:pPr indent="-457200" lvl="0" marL="457200" rtl="0" algn="l">
              <a:lnSpc>
                <a:spcPct val="110000"/>
              </a:lnSpc>
              <a:spcBef>
                <a:spcPts val="1000"/>
              </a:spcBef>
              <a:spcAft>
                <a:spcPts val="0"/>
              </a:spcAft>
              <a:buSzPts val="1500"/>
              <a:buAutoNum type="arabicPeriod"/>
            </a:pPr>
            <a:r>
              <a:rPr lang="en-IE" sz="1500"/>
              <a:t>MUST</a:t>
            </a:r>
            <a:r>
              <a:rPr b="1" lang="en-IE" sz="1500"/>
              <a:t> NOT START</a:t>
            </a:r>
            <a:r>
              <a:rPr lang="en-IE" sz="1500"/>
              <a:t> WITH A </a:t>
            </a:r>
            <a:r>
              <a:rPr b="1" lang="en-IE" sz="1500"/>
              <a:t>NUMBER</a:t>
            </a:r>
            <a:r>
              <a:rPr lang="en-IE" sz="1500"/>
              <a:t> (BUT IT MAY CONTAIN ONE).</a:t>
            </a:r>
            <a:endParaRPr/>
          </a:p>
          <a:p>
            <a:pPr indent="-457200" lvl="1" marL="914400" rtl="0" algn="l">
              <a:lnSpc>
                <a:spcPct val="110000"/>
              </a:lnSpc>
              <a:spcBef>
                <a:spcPts val="500"/>
              </a:spcBef>
              <a:spcAft>
                <a:spcPts val="0"/>
              </a:spcAft>
              <a:buSzPts val="1500"/>
              <a:buAutoNum type="alphaLcParenR"/>
            </a:pPr>
            <a:r>
              <a:rPr lang="en-IE" sz="1500"/>
              <a:t>MY_INCOME_1 </a:t>
            </a:r>
            <a:r>
              <a:rPr b="1" lang="en-IE" sz="1500"/>
              <a:t>IS OKAY</a:t>
            </a:r>
            <a:r>
              <a:rPr lang="en-IE" sz="1500"/>
              <a:t>.</a:t>
            </a:r>
            <a:endParaRPr/>
          </a:p>
          <a:p>
            <a:pPr indent="-457200" lvl="1" marL="914400" rtl="0" algn="l">
              <a:lnSpc>
                <a:spcPct val="110000"/>
              </a:lnSpc>
              <a:spcBef>
                <a:spcPts val="500"/>
              </a:spcBef>
              <a:spcAft>
                <a:spcPts val="0"/>
              </a:spcAft>
              <a:buSzPts val="1500"/>
              <a:buAutoNum type="alphaLcParenR"/>
            </a:pPr>
            <a:r>
              <a:rPr lang="en-IE" sz="1500"/>
              <a:t>1_MY_INCOME </a:t>
            </a:r>
            <a:r>
              <a:rPr b="1" lang="en-IE" sz="1500"/>
              <a:t>IS NOT OKAY</a:t>
            </a:r>
            <a:r>
              <a:rPr lang="en-IE" sz="1500"/>
              <a:t>.</a:t>
            </a:r>
            <a:endParaRPr/>
          </a:p>
          <a:p>
            <a:pPr indent="-457200" lvl="0" marL="457200" rtl="0" algn="l">
              <a:lnSpc>
                <a:spcPct val="110000"/>
              </a:lnSpc>
              <a:spcBef>
                <a:spcPts val="1000"/>
              </a:spcBef>
              <a:spcAft>
                <a:spcPts val="0"/>
              </a:spcAft>
              <a:buSzPts val="1500"/>
              <a:buAutoNum type="arabicPeriod"/>
            </a:pPr>
            <a:r>
              <a:rPr b="1" lang="en-IE" sz="1500"/>
              <a:t>NO SPACES</a:t>
            </a:r>
            <a:r>
              <a:rPr lang="en-IE" sz="1500"/>
              <a:t> IN THE VARIABLE NAME.</a:t>
            </a:r>
            <a:endParaRPr/>
          </a:p>
          <a:p>
            <a:pPr indent="-457200" lvl="0" marL="457200" rtl="0" algn="l">
              <a:lnSpc>
                <a:spcPct val="110000"/>
              </a:lnSpc>
              <a:spcBef>
                <a:spcPts val="1000"/>
              </a:spcBef>
              <a:spcAft>
                <a:spcPts val="0"/>
              </a:spcAft>
              <a:buSzPts val="1500"/>
              <a:buAutoNum type="arabicPeriod"/>
            </a:pPr>
            <a:r>
              <a:rPr lang="en-IE" sz="1500"/>
              <a:t>NO SPECIAL CHARACTERS (SUCH AS ‘@’).</a:t>
            </a:r>
            <a:endParaRPr/>
          </a:p>
          <a:p>
            <a:pPr indent="-457200" lvl="0" marL="457200" rtl="0" algn="l">
              <a:lnSpc>
                <a:spcPct val="110000"/>
              </a:lnSpc>
              <a:spcBef>
                <a:spcPts val="1000"/>
              </a:spcBef>
              <a:spcAft>
                <a:spcPts val="0"/>
              </a:spcAft>
              <a:buSzPts val="1500"/>
              <a:buAutoNum type="arabicPeriod"/>
            </a:pPr>
            <a:r>
              <a:rPr lang="en-IE" sz="1500"/>
              <a:t>MUST </a:t>
            </a:r>
            <a:r>
              <a:rPr b="1" lang="en-IE" sz="1500"/>
              <a:t>NOT </a:t>
            </a:r>
            <a:r>
              <a:rPr lang="en-IE" sz="1500"/>
              <a:t>BE A PYTHON </a:t>
            </a:r>
            <a:r>
              <a:rPr b="1" lang="en-IE" sz="1500"/>
              <a:t>KEYWORD</a:t>
            </a:r>
            <a:r>
              <a:rPr lang="en-IE" sz="1500"/>
              <a:t> (E.G. TRUE, NONE, FALSE, BREAK).</a:t>
            </a:r>
            <a:endParaRPr/>
          </a:p>
          <a:p>
            <a:pPr indent="-457200" lvl="0" marL="457200" rtl="0" algn="l">
              <a:lnSpc>
                <a:spcPct val="110000"/>
              </a:lnSpc>
              <a:spcBef>
                <a:spcPts val="1000"/>
              </a:spcBef>
              <a:spcAft>
                <a:spcPts val="0"/>
              </a:spcAft>
              <a:buSzPts val="1500"/>
              <a:buAutoNum type="arabicPeriod"/>
            </a:pPr>
            <a:r>
              <a:rPr lang="en-IE" sz="1500"/>
              <a:t>DON'T MAKE YOUR VARIABLE NAMES TOO LONG.</a:t>
            </a:r>
            <a:endParaRPr sz="1500"/>
          </a:p>
          <a:p>
            <a:pPr indent="-457200" lvl="0" marL="457200" rtl="0" algn="l">
              <a:lnSpc>
                <a:spcPct val="110000"/>
              </a:lnSpc>
              <a:spcBef>
                <a:spcPts val="1000"/>
              </a:spcBef>
              <a:spcAft>
                <a:spcPts val="0"/>
              </a:spcAft>
              <a:buSzPts val="1500"/>
              <a:buAutoNum type="arabicPeriod"/>
            </a:pPr>
            <a:r>
              <a:rPr lang="en-IE" sz="1500"/>
              <a:t>THE PYTHON NAMING CONVENTION IS TO USE ALL </a:t>
            </a:r>
            <a:r>
              <a:rPr b="1" lang="en-IE" sz="1500"/>
              <a:t>LOWERCASE LETTERS</a:t>
            </a:r>
            <a:r>
              <a:rPr lang="en-IE" sz="1500"/>
              <a:t>, JOINED BY </a:t>
            </a:r>
            <a:r>
              <a:rPr b="1" lang="en-IE" sz="1500"/>
              <a:t>UNDERSCORES</a:t>
            </a:r>
            <a:r>
              <a:rPr lang="en-IE" sz="1500"/>
              <a:t>:</a:t>
            </a:r>
            <a:endParaRPr/>
          </a:p>
          <a:p>
            <a:pPr indent="-457200" lvl="0" marL="914400" rtl="0" algn="l">
              <a:lnSpc>
                <a:spcPct val="110000"/>
              </a:lnSpc>
              <a:spcBef>
                <a:spcPts val="1000"/>
              </a:spcBef>
              <a:spcAft>
                <a:spcPts val="0"/>
              </a:spcAft>
              <a:buSzPts val="1500"/>
              <a:buAutoNum type="alphaLcParenR"/>
            </a:pPr>
            <a:r>
              <a:rPr lang="en-IE" sz="1500"/>
              <a:t>E.G. MY_VARIABLE, MY_AGE, HOUSE_WIDTH, NUMBER_OF_PETS</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1"/>
            </a:gs>
          </a:gsLst>
          <a:lin ang="5400000" scaled="0"/>
        </a:gradFill>
      </p:bgPr>
    </p:bg>
    <p:spTree>
      <p:nvGrpSpPr>
        <p:cNvPr id="369" name="Shape 369"/>
        <p:cNvGrpSpPr/>
        <p:nvPr/>
      </p:nvGrpSpPr>
      <p:grpSpPr>
        <a:xfrm>
          <a:off x="0" y="0"/>
          <a:ext cx="0" cy="0"/>
          <a:chOff x="0" y="0"/>
          <a:chExt cx="0" cy="0"/>
        </a:xfrm>
      </p:grpSpPr>
      <p:sp>
        <p:nvSpPr>
          <p:cNvPr id="370" name="Google Shape;370;p21"/>
          <p:cNvSpPr/>
          <p:nvPr/>
        </p:nvSpPr>
        <p:spPr>
          <a:xfrm>
            <a:off x="4059935" y="0"/>
            <a:ext cx="8132065" cy="6858000"/>
          </a:xfrm>
          <a:prstGeom prst="rect">
            <a:avLst/>
          </a:prstGeom>
          <a:gradFill>
            <a:gsLst>
              <a:gs pos="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71" name="Google Shape;371;p21"/>
          <p:cNvSpPr/>
          <p:nvPr/>
        </p:nvSpPr>
        <p:spPr>
          <a:xfrm>
            <a:off x="0" y="0"/>
            <a:ext cx="4059935" cy="6858000"/>
          </a:xfrm>
          <a:prstGeom prst="rect">
            <a:avLst/>
          </a:prstGeom>
          <a:solidFill>
            <a:srgbClr val="107EC5"/>
          </a:solidFill>
          <a:ln>
            <a:noFill/>
          </a:ln>
          <a:effectLst>
            <a:outerShdw blurRad="50800" rotWithShape="0" algn="l" dist="127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72" name="Google Shape;372;p21"/>
          <p:cNvSpPr txBox="1"/>
          <p:nvPr>
            <p:ph type="title"/>
          </p:nvPr>
        </p:nvSpPr>
        <p:spPr>
          <a:xfrm>
            <a:off x="641074" y="1588878"/>
            <a:ext cx="2844002" cy="3680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wentieth Century"/>
              <a:buNone/>
            </a:pPr>
            <a:r>
              <a:rPr lang="en-IE" sz="4400">
                <a:solidFill>
                  <a:srgbClr val="FFFFFF"/>
                </a:solidFill>
              </a:rPr>
              <a:t>VARIABLES</a:t>
            </a:r>
            <a:endParaRPr sz="4400">
              <a:solidFill>
                <a:srgbClr val="FFFFFF"/>
              </a:solidFill>
            </a:endParaRPr>
          </a:p>
        </p:txBody>
      </p:sp>
      <p:pic>
        <p:nvPicPr>
          <p:cNvPr id="373" name="Google Shape;373;p21"/>
          <p:cNvPicPr preferRelativeResize="0"/>
          <p:nvPr/>
        </p:nvPicPr>
        <p:blipFill rotWithShape="1">
          <a:blip r:embed="rId3">
            <a:alphaModFix/>
          </a:blip>
          <a:srcRect b="77917" l="0" r="66700" t="0"/>
          <a:stretch/>
        </p:blipFill>
        <p:spPr>
          <a:xfrm>
            <a:off x="0" y="0"/>
            <a:ext cx="4059935" cy="1514475"/>
          </a:xfrm>
          <a:prstGeom prst="rect">
            <a:avLst/>
          </a:prstGeom>
          <a:noFill/>
          <a:ln>
            <a:noFill/>
          </a:ln>
        </p:spPr>
      </p:pic>
      <p:sp>
        <p:nvSpPr>
          <p:cNvPr id="374" name="Google Shape;374;p21"/>
          <p:cNvSpPr txBox="1"/>
          <p:nvPr>
            <p:ph idx="1" type="body"/>
          </p:nvPr>
        </p:nvSpPr>
        <p:spPr>
          <a:xfrm>
            <a:off x="4634794" y="1049695"/>
            <a:ext cx="6642806" cy="4758611"/>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SzPts val="1400"/>
              <a:buNone/>
            </a:pPr>
            <a:r>
              <a:rPr b="1" lang="en-IE" sz="1400"/>
              <a:t>EXAMPLES OF VARIABLES:</a:t>
            </a:r>
            <a:endParaRPr sz="1400"/>
          </a:p>
          <a:p>
            <a:pPr indent="0" lvl="0" marL="0" rtl="0" algn="l">
              <a:lnSpc>
                <a:spcPct val="110000"/>
              </a:lnSpc>
              <a:spcBef>
                <a:spcPts val="1000"/>
              </a:spcBef>
              <a:spcAft>
                <a:spcPts val="0"/>
              </a:spcAft>
              <a:buSzPts val="1400"/>
              <a:buNone/>
            </a:pPr>
            <a:r>
              <a:rPr lang="en-IE" sz="1400"/>
              <a:t>NAME = "JOHN“</a:t>
            </a:r>
            <a:br>
              <a:rPr lang="en-IE" sz="1400"/>
            </a:br>
            <a:r>
              <a:rPr lang="en-IE" sz="1400"/>
              <a:t>AGE = 15</a:t>
            </a:r>
            <a:br>
              <a:rPr lang="en-IE" sz="1400"/>
            </a:br>
            <a:r>
              <a:rPr lang="en-IE" sz="1400"/>
              <a:t>LATEST_GRADE = "B“</a:t>
            </a:r>
            <a:br>
              <a:rPr lang="en-IE" sz="1400"/>
            </a:br>
            <a:r>
              <a:rPr lang="en-IE" sz="1400"/>
              <a:t>GRADE_POINT_AVERAGE = 3.8</a:t>
            </a:r>
            <a:br>
              <a:rPr lang="en-IE" sz="1400"/>
            </a:br>
            <a:r>
              <a:rPr lang="en-IE" sz="1400"/>
              <a:t>IS_A_STUDENT = TRUE</a:t>
            </a:r>
            <a:endParaRPr/>
          </a:p>
          <a:p>
            <a:pPr indent="0" lvl="0" marL="0" rtl="0" algn="l">
              <a:lnSpc>
                <a:spcPct val="110000"/>
              </a:lnSpc>
              <a:spcBef>
                <a:spcPts val="1000"/>
              </a:spcBef>
              <a:spcAft>
                <a:spcPts val="0"/>
              </a:spcAft>
              <a:buSzPts val="1400"/>
              <a:buNone/>
            </a:pPr>
            <a:r>
              <a:t/>
            </a:r>
            <a:endParaRPr sz="1400"/>
          </a:p>
          <a:p>
            <a:pPr indent="-228600" lvl="0" marL="228600" rtl="0" algn="l">
              <a:lnSpc>
                <a:spcPct val="110000"/>
              </a:lnSpc>
              <a:spcBef>
                <a:spcPts val="1000"/>
              </a:spcBef>
              <a:spcAft>
                <a:spcPts val="0"/>
              </a:spcAft>
              <a:buSzPts val="1400"/>
              <a:buChar char="•"/>
            </a:pPr>
            <a:r>
              <a:rPr lang="en-IE" sz="1400"/>
              <a:t>THE VARIABLE: </a:t>
            </a:r>
            <a:r>
              <a:rPr b="1" lang="en-IE" sz="1400"/>
              <a:t>NAME</a:t>
            </a:r>
            <a:r>
              <a:rPr lang="en-IE" sz="1400"/>
              <a:t> CONTAINS THE </a:t>
            </a:r>
            <a:r>
              <a:rPr b="1" lang="en-IE" sz="1400"/>
              <a:t>STRING</a:t>
            </a:r>
            <a:r>
              <a:rPr lang="en-IE" sz="1400"/>
              <a:t> VALUE:</a:t>
            </a:r>
            <a:r>
              <a:rPr b="1" lang="en-IE" sz="1400"/>
              <a:t> "JOHN"</a:t>
            </a:r>
            <a:endParaRPr sz="1400"/>
          </a:p>
          <a:p>
            <a:pPr indent="-228600" lvl="0" marL="228600" rtl="0" algn="l">
              <a:lnSpc>
                <a:spcPct val="110000"/>
              </a:lnSpc>
              <a:spcBef>
                <a:spcPts val="1000"/>
              </a:spcBef>
              <a:spcAft>
                <a:spcPts val="0"/>
              </a:spcAft>
              <a:buSzPts val="1400"/>
              <a:buChar char="•"/>
            </a:pPr>
            <a:r>
              <a:rPr lang="en-IE" sz="1400"/>
              <a:t>THE VARIABLE: </a:t>
            </a:r>
            <a:r>
              <a:rPr b="1" lang="en-IE" sz="1400"/>
              <a:t>AGE</a:t>
            </a:r>
            <a:r>
              <a:rPr lang="en-IE" sz="1400"/>
              <a:t> CONTAINS THE </a:t>
            </a:r>
            <a:r>
              <a:rPr b="1" lang="en-IE" sz="1400"/>
              <a:t>INTEGER</a:t>
            </a:r>
            <a:r>
              <a:rPr lang="en-IE" sz="1400"/>
              <a:t> VALUE: </a:t>
            </a:r>
            <a:r>
              <a:rPr b="1" lang="en-IE" sz="1400"/>
              <a:t>15</a:t>
            </a:r>
            <a:endParaRPr sz="1400"/>
          </a:p>
          <a:p>
            <a:pPr indent="-228600" lvl="0" marL="228600" rtl="0" algn="l">
              <a:lnSpc>
                <a:spcPct val="110000"/>
              </a:lnSpc>
              <a:spcBef>
                <a:spcPts val="1000"/>
              </a:spcBef>
              <a:spcAft>
                <a:spcPts val="0"/>
              </a:spcAft>
              <a:buSzPts val="1400"/>
              <a:buChar char="•"/>
            </a:pPr>
            <a:r>
              <a:rPr lang="en-IE" sz="1400"/>
              <a:t>THE VARIABLE: </a:t>
            </a:r>
            <a:r>
              <a:rPr b="1" lang="en-IE" sz="1400"/>
              <a:t>LATEST_GRADE</a:t>
            </a:r>
            <a:r>
              <a:rPr lang="en-IE" sz="1400"/>
              <a:t> CONTAINS THE </a:t>
            </a:r>
            <a:r>
              <a:rPr b="1" lang="en-IE" sz="1400"/>
              <a:t>CHARACTER</a:t>
            </a:r>
            <a:r>
              <a:rPr lang="en-IE" sz="1400"/>
              <a:t> VALUE: </a:t>
            </a:r>
            <a:r>
              <a:rPr b="1" lang="en-IE" sz="1400"/>
              <a:t>"B"</a:t>
            </a:r>
            <a:endParaRPr sz="1400"/>
          </a:p>
          <a:p>
            <a:pPr indent="-228600" lvl="0" marL="228600" rtl="0" algn="l">
              <a:lnSpc>
                <a:spcPct val="110000"/>
              </a:lnSpc>
              <a:spcBef>
                <a:spcPts val="1000"/>
              </a:spcBef>
              <a:spcAft>
                <a:spcPts val="0"/>
              </a:spcAft>
              <a:buSzPts val="1400"/>
              <a:buChar char="•"/>
            </a:pPr>
            <a:r>
              <a:rPr lang="en-IE" sz="1400"/>
              <a:t>THE VARIABLE: </a:t>
            </a:r>
            <a:r>
              <a:rPr b="1" lang="en-IE" sz="1400"/>
              <a:t>GRADE_POINT_AVERAGE</a:t>
            </a:r>
            <a:r>
              <a:rPr lang="en-IE" sz="1400"/>
              <a:t> CONTAINS THE </a:t>
            </a:r>
            <a:r>
              <a:rPr b="1" lang="en-IE" sz="1400"/>
              <a:t>FLOAT</a:t>
            </a:r>
            <a:r>
              <a:rPr lang="en-IE" sz="1400"/>
              <a:t> VALUE: </a:t>
            </a:r>
            <a:r>
              <a:rPr b="1" lang="en-IE" sz="1400"/>
              <a:t>3.8</a:t>
            </a:r>
            <a:endParaRPr sz="1400"/>
          </a:p>
          <a:p>
            <a:pPr indent="-228600" lvl="0" marL="228600" rtl="0" algn="l">
              <a:lnSpc>
                <a:spcPct val="110000"/>
              </a:lnSpc>
              <a:spcBef>
                <a:spcPts val="1000"/>
              </a:spcBef>
              <a:spcAft>
                <a:spcPts val="0"/>
              </a:spcAft>
              <a:buSzPts val="1400"/>
              <a:buChar char="•"/>
            </a:pPr>
            <a:r>
              <a:rPr lang="en-IE" sz="1400"/>
              <a:t>THE VARIABLE: </a:t>
            </a:r>
            <a:r>
              <a:rPr b="1" lang="en-IE" sz="1400"/>
              <a:t>IS_A_STUDENT</a:t>
            </a:r>
            <a:r>
              <a:rPr lang="en-IE" sz="1400"/>
              <a:t> CONTAINS THE </a:t>
            </a:r>
            <a:r>
              <a:rPr b="1" lang="en-IE" sz="1400"/>
              <a:t>BOOLEAN</a:t>
            </a:r>
            <a:r>
              <a:rPr lang="en-IE" sz="1400"/>
              <a:t> VALUE: </a:t>
            </a:r>
            <a:r>
              <a:rPr b="1" lang="en-IE" sz="1400"/>
              <a:t>TRUE</a:t>
            </a:r>
            <a:endParaRPr sz="1400"/>
          </a:p>
          <a:p>
            <a:pPr indent="0" lvl="0" marL="0" rtl="0" algn="l">
              <a:lnSpc>
                <a:spcPct val="110000"/>
              </a:lnSpc>
              <a:spcBef>
                <a:spcPts val="1000"/>
              </a:spcBef>
              <a:spcAft>
                <a:spcPts val="0"/>
              </a:spcAft>
              <a:buSzPts val="1400"/>
              <a:buNone/>
            </a:pPr>
            <a:r>
              <a:rPr lang="en-IE" sz="1400"/>
              <a:t>*NB* YOU WILL NOTICE THAT YOU DO NOT NEED "QUOTATION MARKS" WHEN ASSIGNING INT, FLOAT &amp; BOOLEAN VALUES!</a:t>
            </a:r>
            <a:endParaRPr/>
          </a:p>
          <a:p>
            <a:pPr indent="0" lvl="0" marL="0" rtl="0" algn="l">
              <a:lnSpc>
                <a:spcPct val="110000"/>
              </a:lnSpc>
              <a:spcBef>
                <a:spcPts val="1000"/>
              </a:spcBef>
              <a:spcAft>
                <a:spcPts val="0"/>
              </a:spcAft>
              <a:buSzPts val="1400"/>
              <a:buNone/>
            </a:pPr>
            <a:r>
              <a:t/>
            </a:r>
            <a:endParaRPr sz="1400"/>
          </a:p>
          <a:p>
            <a:pPr indent="0" lvl="0" marL="0" rtl="0" algn="l">
              <a:lnSpc>
                <a:spcPct val="110000"/>
              </a:lnSpc>
              <a:spcBef>
                <a:spcPts val="1000"/>
              </a:spcBef>
              <a:spcAft>
                <a:spcPts val="0"/>
              </a:spcAft>
              <a:buSzPts val="1400"/>
              <a:buNone/>
            </a:pPr>
            <a:r>
              <a:t/>
            </a:r>
            <a:endParaRPr sz="1400"/>
          </a:p>
        </p:txBody>
      </p:sp>
      <p:pic>
        <p:nvPicPr>
          <p:cNvPr id="375" name="Google Shape;375;p21"/>
          <p:cNvPicPr preferRelativeResize="0"/>
          <p:nvPr/>
        </p:nvPicPr>
        <p:blipFill rotWithShape="1">
          <a:blip r:embed="rId4">
            <a:alphaModFix/>
          </a:blip>
          <a:srcRect b="14148" l="78750" r="0" t="72830"/>
          <a:stretch/>
        </p:blipFill>
        <p:spPr>
          <a:xfrm>
            <a:off x="1377059" y="5962903"/>
            <a:ext cx="2590800" cy="89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2"/>
          <p:cNvSpPr txBox="1"/>
          <p:nvPr>
            <p:ph type="title"/>
          </p:nvPr>
        </p:nvSpPr>
        <p:spPr>
          <a:xfrm>
            <a:off x="699655" y="339148"/>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VARIABLES</a:t>
            </a:r>
            <a:endParaRPr/>
          </a:p>
        </p:txBody>
      </p:sp>
      <p:sp>
        <p:nvSpPr>
          <p:cNvPr id="381" name="Google Shape;381;p22"/>
          <p:cNvSpPr txBox="1"/>
          <p:nvPr>
            <p:ph idx="1" type="body"/>
          </p:nvPr>
        </p:nvSpPr>
        <p:spPr>
          <a:xfrm>
            <a:off x="838200" y="1323398"/>
            <a:ext cx="10628168" cy="5425065"/>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120000"/>
              </a:lnSpc>
              <a:spcBef>
                <a:spcPts val="0"/>
              </a:spcBef>
              <a:spcAft>
                <a:spcPts val="0"/>
              </a:spcAft>
              <a:buSzPct val="100000"/>
              <a:buNone/>
            </a:pPr>
            <a:r>
              <a:rPr b="1" lang="en-IE" sz="2400"/>
              <a:t>VARIABLES AND THE PRINT FUNCTION</a:t>
            </a:r>
            <a:endParaRPr/>
          </a:p>
          <a:p>
            <a:pPr indent="0" lvl="0" marL="0" rtl="0" algn="l">
              <a:lnSpc>
                <a:spcPct val="120000"/>
              </a:lnSpc>
              <a:spcBef>
                <a:spcPts val="1000"/>
              </a:spcBef>
              <a:spcAft>
                <a:spcPts val="0"/>
              </a:spcAft>
              <a:buSzPct val="100000"/>
              <a:buNone/>
            </a:pPr>
            <a:r>
              <a:rPr lang="en-IE" sz="2000"/>
              <a:t>IF YOU REMEMBER FROM LAST WEEK, WE USED THE PRINT() FUNCTION TO PRINT OUT STRINGS. WE CAN ALSO USE THE PRINT() FUNCTION TO PRINT OUT VARIABLES! AND THE GOOD NEWS IS THAT IT WORKS PRETTY MUCH THE SAME WAY.</a:t>
            </a:r>
            <a:endParaRPr/>
          </a:p>
          <a:p>
            <a:pPr indent="0" lvl="0" marL="0" rtl="0" algn="l">
              <a:lnSpc>
                <a:spcPct val="120000"/>
              </a:lnSpc>
              <a:spcBef>
                <a:spcPts val="1000"/>
              </a:spcBef>
              <a:spcAft>
                <a:spcPts val="0"/>
              </a:spcAft>
              <a:buSzPct val="100000"/>
              <a:buNone/>
            </a:pPr>
            <a:r>
              <a:t/>
            </a:r>
            <a:endParaRPr b="1" sz="2000"/>
          </a:p>
          <a:p>
            <a:pPr indent="0" lvl="0" marL="0" rtl="0" algn="l">
              <a:lnSpc>
                <a:spcPct val="120000"/>
              </a:lnSpc>
              <a:spcBef>
                <a:spcPts val="1000"/>
              </a:spcBef>
              <a:spcAft>
                <a:spcPts val="0"/>
              </a:spcAft>
              <a:buSzPct val="100000"/>
              <a:buNone/>
            </a:pPr>
            <a:r>
              <a:rPr lang="en-IE" sz="2000"/>
              <a:t>LET'S SAY WE HAVE 2 VARIABLES THAT CONTAIN OUR PETS NAME AND WHAT YEAR WE ARE IN, IN SCHOOL.</a:t>
            </a:r>
            <a:endParaRPr/>
          </a:p>
          <a:p>
            <a:pPr indent="0" lvl="0" marL="0" rtl="0" algn="l">
              <a:lnSpc>
                <a:spcPct val="120000"/>
              </a:lnSpc>
              <a:spcBef>
                <a:spcPts val="1000"/>
              </a:spcBef>
              <a:spcAft>
                <a:spcPts val="0"/>
              </a:spcAft>
              <a:buSzPct val="100000"/>
              <a:buNone/>
            </a:pPr>
            <a:r>
              <a:rPr lang="en-IE" sz="2000"/>
              <a:t>PETS_NAME = "BOB ROSS"                    </a:t>
            </a:r>
            <a:r>
              <a:rPr lang="en-IE" sz="2000" u="sng"/>
              <a:t>REMEMBER WE MUST USE "QUOTATION MARKS" FOR A STRING.</a:t>
            </a:r>
            <a:endParaRPr/>
          </a:p>
          <a:p>
            <a:pPr indent="0" lvl="0" marL="0" rtl="0" algn="l">
              <a:lnSpc>
                <a:spcPct val="120000"/>
              </a:lnSpc>
              <a:spcBef>
                <a:spcPts val="1000"/>
              </a:spcBef>
              <a:spcAft>
                <a:spcPts val="0"/>
              </a:spcAft>
              <a:buSzPct val="100000"/>
              <a:buNone/>
            </a:pPr>
            <a:r>
              <a:rPr lang="en-IE" sz="2000"/>
              <a:t>SCHOOL_YEAR = 4                    </a:t>
            </a:r>
            <a:r>
              <a:rPr lang="en-IE" sz="2000" u="sng"/>
              <a:t>RECALL THERE ARE NO NEED FOR QUOTATION MARKS FOR AN INT, FLOAT OR BOOL VALUE.</a:t>
            </a:r>
            <a:endParaRPr/>
          </a:p>
          <a:p>
            <a:pPr indent="0" lvl="0" marL="0" rtl="0" algn="l">
              <a:lnSpc>
                <a:spcPct val="120000"/>
              </a:lnSpc>
              <a:spcBef>
                <a:spcPts val="1000"/>
              </a:spcBef>
              <a:spcAft>
                <a:spcPts val="0"/>
              </a:spcAft>
              <a:buSzPct val="100000"/>
              <a:buNone/>
            </a:pPr>
            <a:r>
              <a:t/>
            </a:r>
            <a:endParaRPr b="1" sz="2000"/>
          </a:p>
          <a:p>
            <a:pPr indent="0" lvl="0" marL="0" rtl="0" algn="l">
              <a:lnSpc>
                <a:spcPct val="120000"/>
              </a:lnSpc>
              <a:spcBef>
                <a:spcPts val="1000"/>
              </a:spcBef>
              <a:spcAft>
                <a:spcPts val="0"/>
              </a:spcAft>
              <a:buSzPct val="100000"/>
              <a:buNone/>
            </a:pPr>
            <a:r>
              <a:rPr b="1" lang="en-IE" sz="2000"/>
              <a:t>SO, LET'S PRINT THESE VARIABLES USING THE PRINT FUNCTION:</a:t>
            </a:r>
            <a:endParaRPr/>
          </a:p>
          <a:p>
            <a:pPr indent="0" lvl="0" marL="0" rtl="0" algn="l">
              <a:lnSpc>
                <a:spcPct val="120000"/>
              </a:lnSpc>
              <a:spcBef>
                <a:spcPts val="1000"/>
              </a:spcBef>
              <a:spcAft>
                <a:spcPts val="0"/>
              </a:spcAft>
              <a:buSzPct val="100000"/>
              <a:buNone/>
            </a:pPr>
            <a:r>
              <a:rPr lang="en-IE" sz="2000"/>
              <a:t>PRINT(PETS_NAME)                         </a:t>
            </a:r>
            <a:r>
              <a:rPr lang="en-IE" sz="2000">
                <a:solidFill>
                  <a:srgbClr val="000000"/>
                </a:solidFill>
              </a:rPr>
              <a:t>  </a:t>
            </a:r>
            <a:r>
              <a:rPr lang="en-IE" sz="2000" u="sng"/>
              <a:t>WE CAN SIMPLY PLACE THE VARIABLES </a:t>
            </a:r>
            <a:endParaRPr/>
          </a:p>
          <a:p>
            <a:pPr indent="0" lvl="0" marL="0" rtl="0" algn="l">
              <a:lnSpc>
                <a:spcPct val="120000"/>
              </a:lnSpc>
              <a:spcBef>
                <a:spcPts val="1000"/>
              </a:spcBef>
              <a:spcAft>
                <a:spcPts val="0"/>
              </a:spcAft>
              <a:buSzPct val="100000"/>
              <a:buNone/>
            </a:pPr>
            <a:r>
              <a:rPr lang="en-IE" sz="2000"/>
              <a:t>PRINT(SCHOOL_YEAR)                          </a:t>
            </a:r>
            <a:r>
              <a:rPr lang="en-IE" sz="2000" u="sng"/>
              <a:t>INSIDE THE PRINT FUNCTION TO OUTPUT THEM. </a:t>
            </a:r>
            <a:endParaRPr/>
          </a:p>
          <a:p>
            <a:pPr indent="0" lvl="0" marL="0" rtl="0" algn="l">
              <a:lnSpc>
                <a:spcPct val="120000"/>
              </a:lnSpc>
              <a:spcBef>
                <a:spcPts val="1000"/>
              </a:spcBef>
              <a:spcAft>
                <a:spcPts val="0"/>
              </a:spcAft>
              <a:buSzPct val="100000"/>
              <a:buNone/>
            </a:pPr>
            <a:r>
              <a:t/>
            </a:r>
            <a:endParaRPr sz="2000"/>
          </a:p>
          <a:p>
            <a:pPr indent="0" lvl="0" marL="0" rtl="0" algn="l">
              <a:lnSpc>
                <a:spcPct val="120000"/>
              </a:lnSpc>
              <a:spcBef>
                <a:spcPts val="1000"/>
              </a:spcBef>
              <a:spcAft>
                <a:spcPts val="0"/>
              </a:spcAft>
              <a:buSzPct val="100000"/>
              <a:buNone/>
            </a:pPr>
            <a:r>
              <a:rPr b="1" lang="en-IE" sz="2000"/>
              <a:t>WILL GIVE THE OUTPUT:</a:t>
            </a:r>
            <a:endParaRPr/>
          </a:p>
          <a:p>
            <a:pPr indent="0" lvl="0" marL="0" rtl="0" algn="l">
              <a:lnSpc>
                <a:spcPct val="120000"/>
              </a:lnSpc>
              <a:spcBef>
                <a:spcPts val="1000"/>
              </a:spcBef>
              <a:spcAft>
                <a:spcPts val="0"/>
              </a:spcAft>
              <a:buSzPct val="100000"/>
              <a:buNone/>
            </a:pPr>
            <a:r>
              <a:rPr lang="en-IE" sz="2000"/>
              <a:t>BOB ROSS</a:t>
            </a:r>
            <a:endParaRPr/>
          </a:p>
          <a:p>
            <a:pPr indent="0" lvl="0" marL="0" rtl="0" algn="l">
              <a:lnSpc>
                <a:spcPct val="120000"/>
              </a:lnSpc>
              <a:spcBef>
                <a:spcPts val="1000"/>
              </a:spcBef>
              <a:spcAft>
                <a:spcPts val="0"/>
              </a:spcAft>
              <a:buSzPct val="100000"/>
              <a:buNone/>
            </a:pPr>
            <a:r>
              <a:rPr lang="en-IE" sz="2000"/>
              <a:t>4</a:t>
            </a:r>
            <a:endParaRPr/>
          </a:p>
        </p:txBody>
      </p:sp>
      <p:sp>
        <p:nvSpPr>
          <p:cNvPr id="382" name="Google Shape;382;p22"/>
          <p:cNvSpPr/>
          <p:nvPr/>
        </p:nvSpPr>
        <p:spPr>
          <a:xfrm>
            <a:off x="3011805" y="2900997"/>
            <a:ext cx="826135" cy="342900"/>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83" name="Google Shape;383;p22"/>
          <p:cNvSpPr/>
          <p:nvPr/>
        </p:nvSpPr>
        <p:spPr>
          <a:xfrm>
            <a:off x="2456180" y="3243899"/>
            <a:ext cx="802640" cy="37020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384" name="Google Shape;384;p22"/>
          <p:cNvSpPr/>
          <p:nvPr/>
        </p:nvSpPr>
        <p:spPr>
          <a:xfrm>
            <a:off x="2857500" y="4583113"/>
            <a:ext cx="863600" cy="398780"/>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388" name="Shape 388"/>
        <p:cNvGrpSpPr/>
        <p:nvPr/>
      </p:nvGrpSpPr>
      <p:grpSpPr>
        <a:xfrm>
          <a:off x="0" y="0"/>
          <a:ext cx="0" cy="0"/>
          <a:chOff x="0" y="0"/>
          <a:chExt cx="0" cy="0"/>
        </a:xfrm>
      </p:grpSpPr>
      <p:pic>
        <p:nvPicPr>
          <p:cNvPr id="389" name="Google Shape;389;p23"/>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390" name="Google Shape;390;p2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391" name="Google Shape;391;p23"/>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392" name="Google Shape;392;p23"/>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descr="A picture containing drawing&#10;&#10;Description automatically generated" id="393" name="Google Shape;393;p23"/>
          <p:cNvPicPr preferRelativeResize="0"/>
          <p:nvPr>
            <p:ph idx="1" type="body"/>
          </p:nvPr>
        </p:nvPicPr>
        <p:blipFill rotWithShape="1">
          <a:blip r:embed="rId5">
            <a:alphaModFix/>
          </a:blip>
          <a:srcRect b="0" l="0" r="0" t="0"/>
          <a:stretch/>
        </p:blipFill>
        <p:spPr>
          <a:xfrm>
            <a:off x="985195" y="957486"/>
            <a:ext cx="5952281" cy="4940394"/>
          </a:xfrm>
          <a:prstGeom prst="roundRect">
            <a:avLst>
              <a:gd fmla="val 5301" name="adj"/>
            </a:avLst>
          </a:prstGeom>
          <a:noFill/>
          <a:ln cap="sq" cmpd="sng" w="82550">
            <a:solidFill>
              <a:srgbClr val="EAEAEA"/>
            </a:solidFill>
            <a:prstDash val="solid"/>
            <a:miter lim="800000"/>
            <a:headEnd len="sm" w="sm" type="none"/>
            <a:tailEnd len="sm" w="sm" type="none"/>
          </a:ln>
        </p:spPr>
      </p:pic>
      <p:sp>
        <p:nvSpPr>
          <p:cNvPr id="394" name="Google Shape;394;p23"/>
          <p:cNvSpPr txBox="1"/>
          <p:nvPr>
            <p:ph type="title"/>
          </p:nvPr>
        </p:nvSpPr>
        <p:spPr>
          <a:xfrm>
            <a:off x="7570382" y="957486"/>
            <a:ext cx="3707844" cy="313191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wentieth Century"/>
              <a:buNone/>
            </a:pPr>
            <a:r>
              <a:rPr lang="en-IE" sz="4800"/>
              <a:t>PART 2 - OPERATORS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398" name="Shape 398"/>
        <p:cNvGrpSpPr/>
        <p:nvPr/>
      </p:nvGrpSpPr>
      <p:grpSpPr>
        <a:xfrm>
          <a:off x="0" y="0"/>
          <a:ext cx="0" cy="0"/>
          <a:chOff x="0" y="0"/>
          <a:chExt cx="0" cy="0"/>
        </a:xfrm>
      </p:grpSpPr>
      <p:sp>
        <p:nvSpPr>
          <p:cNvPr id="399" name="Google Shape;399;p24"/>
          <p:cNvSpPr/>
          <p:nvPr/>
        </p:nvSpPr>
        <p:spPr>
          <a:xfrm>
            <a:off x="0" y="1"/>
            <a:ext cx="12191999"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0" name="Google Shape;400;p24"/>
          <p:cNvSpPr/>
          <p:nvPr/>
        </p:nvSpPr>
        <p:spPr>
          <a:xfrm>
            <a:off x="0" y="0"/>
            <a:ext cx="4013876" cy="6858000"/>
          </a:xfrm>
          <a:prstGeom prst="rect">
            <a:avLst/>
          </a:prstGeom>
          <a:gradFill>
            <a:gsLst>
              <a:gs pos="0">
                <a:srgbClr val="636363"/>
              </a:gs>
              <a:gs pos="100000">
                <a:schemeClr val="dk1"/>
              </a:gs>
            </a:gsLst>
            <a:lin ang="5400000" scaled="0"/>
          </a:gra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401" name="Google Shape;401;p24"/>
          <p:cNvPicPr preferRelativeResize="0"/>
          <p:nvPr/>
        </p:nvPicPr>
        <p:blipFill rotWithShape="1">
          <a:blip r:embed="rId3">
            <a:alphaModFix/>
          </a:blip>
          <a:srcRect b="73004" l="0" r="77037" t="0"/>
          <a:stretch/>
        </p:blipFill>
        <p:spPr>
          <a:xfrm>
            <a:off x="1" y="-2"/>
            <a:ext cx="3321978" cy="2196792"/>
          </a:xfrm>
          <a:prstGeom prst="rect">
            <a:avLst/>
          </a:prstGeom>
          <a:noFill/>
          <a:ln>
            <a:noFill/>
          </a:ln>
        </p:spPr>
      </p:pic>
      <p:sp>
        <p:nvSpPr>
          <p:cNvPr id="402" name="Google Shape;402;p24"/>
          <p:cNvSpPr txBox="1"/>
          <p:nvPr>
            <p:ph type="title"/>
          </p:nvPr>
        </p:nvSpPr>
        <p:spPr>
          <a:xfrm>
            <a:off x="959896" y="960814"/>
            <a:ext cx="2732249" cy="4912936"/>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wentieth Century"/>
              <a:buNone/>
            </a:pPr>
            <a:r>
              <a:rPr lang="en-IE" sz="4000">
                <a:solidFill>
                  <a:schemeClr val="lt1"/>
                </a:solidFill>
              </a:rPr>
              <a:t>OPERATORS</a:t>
            </a:r>
            <a:endParaRPr sz="4000">
              <a:solidFill>
                <a:schemeClr val="lt1"/>
              </a:solidFill>
            </a:endParaRPr>
          </a:p>
        </p:txBody>
      </p:sp>
      <p:sp>
        <p:nvSpPr>
          <p:cNvPr id="403" name="Google Shape;403;p24"/>
          <p:cNvSpPr txBox="1"/>
          <p:nvPr>
            <p:ph idx="1" type="body"/>
          </p:nvPr>
        </p:nvSpPr>
        <p:spPr>
          <a:xfrm>
            <a:off x="4979078" y="960814"/>
            <a:ext cx="6247722" cy="4830385"/>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SzPts val="1700"/>
              <a:buNone/>
            </a:pPr>
            <a:r>
              <a:rPr b="1" lang="en-IE" sz="1700"/>
              <a:t>WHAT ARE OPERATORS?</a:t>
            </a:r>
            <a:endParaRPr/>
          </a:p>
          <a:p>
            <a:pPr indent="0" lvl="0" marL="0" rtl="0" algn="l">
              <a:lnSpc>
                <a:spcPct val="110000"/>
              </a:lnSpc>
              <a:spcBef>
                <a:spcPts val="1000"/>
              </a:spcBef>
              <a:spcAft>
                <a:spcPts val="0"/>
              </a:spcAft>
              <a:buSzPts val="1700"/>
              <a:buNone/>
            </a:pPr>
            <a:r>
              <a:rPr lang="en-IE" sz="1700"/>
              <a:t>THERE ARE DIFFERENT TYPES OF OPERATORS, WE WILL BE FOCUSING ON:</a:t>
            </a:r>
            <a:endParaRPr/>
          </a:p>
          <a:p>
            <a:pPr indent="0" lvl="0" marL="0" rtl="0" algn="l">
              <a:lnSpc>
                <a:spcPct val="110000"/>
              </a:lnSpc>
              <a:spcBef>
                <a:spcPts val="1000"/>
              </a:spcBef>
              <a:spcAft>
                <a:spcPts val="0"/>
              </a:spcAft>
              <a:buSzPts val="1700"/>
              <a:buNone/>
            </a:pPr>
            <a:r>
              <a:t/>
            </a:r>
            <a:endParaRPr sz="1700"/>
          </a:p>
          <a:p>
            <a:pPr indent="0" lvl="0" marL="0" rtl="0" algn="l">
              <a:lnSpc>
                <a:spcPct val="110000"/>
              </a:lnSpc>
              <a:spcBef>
                <a:spcPts val="1000"/>
              </a:spcBef>
              <a:spcAft>
                <a:spcPts val="0"/>
              </a:spcAft>
              <a:buSzPts val="1700"/>
              <a:buNone/>
            </a:pPr>
            <a:r>
              <a:rPr b="1" lang="en-IE" sz="1700"/>
              <a:t>ARITHMETIC OPERATORS</a:t>
            </a:r>
            <a:endParaRPr b="1" sz="1700"/>
          </a:p>
          <a:p>
            <a:pPr indent="0" lvl="0" marL="0" rtl="0" algn="l">
              <a:lnSpc>
                <a:spcPct val="110000"/>
              </a:lnSpc>
              <a:spcBef>
                <a:spcPts val="1000"/>
              </a:spcBef>
              <a:spcAft>
                <a:spcPts val="0"/>
              </a:spcAft>
              <a:buSzPts val="1700"/>
              <a:buNone/>
            </a:pPr>
            <a:r>
              <a:rPr lang="en-IE" sz="1700"/>
              <a:t>ARITHMETIC OPERATORS ARE USED WITH NUMERIC VALUES TO PERFORM COMMON MATHEMATICAL OPERATIONS. ADDITION, SUBTRACTION, MULTIPLICATION ETC...</a:t>
            </a:r>
            <a:endParaRPr sz="1700"/>
          </a:p>
          <a:p>
            <a:pPr indent="0" lvl="0" marL="0" rtl="0" algn="l">
              <a:lnSpc>
                <a:spcPct val="110000"/>
              </a:lnSpc>
              <a:spcBef>
                <a:spcPts val="1000"/>
              </a:spcBef>
              <a:spcAft>
                <a:spcPts val="0"/>
              </a:spcAft>
              <a:buSzPts val="1700"/>
              <a:buNone/>
            </a:pPr>
            <a:r>
              <a:t/>
            </a:r>
            <a:endParaRPr sz="1700"/>
          </a:p>
          <a:p>
            <a:pPr indent="0" lvl="0" marL="0" rtl="0" algn="l">
              <a:lnSpc>
                <a:spcPct val="110000"/>
              </a:lnSpc>
              <a:spcBef>
                <a:spcPts val="1000"/>
              </a:spcBef>
              <a:spcAft>
                <a:spcPts val="0"/>
              </a:spcAft>
              <a:buSzPts val="1700"/>
              <a:buNone/>
            </a:pPr>
            <a:r>
              <a:rPr b="1" lang="en-IE" sz="1700"/>
              <a:t>ASSIGNMENT OPERATORS</a:t>
            </a:r>
            <a:endParaRPr/>
          </a:p>
          <a:p>
            <a:pPr indent="0" lvl="0" marL="0" rtl="0" algn="l">
              <a:lnSpc>
                <a:spcPct val="110000"/>
              </a:lnSpc>
              <a:spcBef>
                <a:spcPts val="1000"/>
              </a:spcBef>
              <a:spcAft>
                <a:spcPts val="0"/>
              </a:spcAft>
              <a:buSzPts val="1700"/>
              <a:buNone/>
            </a:pPr>
            <a:r>
              <a:rPr lang="en-IE" sz="1700"/>
              <a:t>ASSIGNMENT OPERATORS ARE USED TO ASSIGN VALUES TO VARIABLES.</a:t>
            </a:r>
            <a:endParaRPr/>
          </a:p>
          <a:p>
            <a:pPr indent="0" lvl="0" marL="0" rtl="0" algn="l">
              <a:lnSpc>
                <a:spcPct val="110000"/>
              </a:lnSpc>
              <a:spcBef>
                <a:spcPts val="1000"/>
              </a:spcBef>
              <a:spcAft>
                <a:spcPts val="0"/>
              </a:spcAft>
              <a:buSzPts val="1700"/>
              <a:buNone/>
            </a:pPr>
            <a:r>
              <a:rPr lang="en-IE" sz="1700"/>
              <a:t>IN PYTHON THE "=" IS THE MAIN ASSIGNMENT OPERATOR.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407" name="Shape 407"/>
        <p:cNvGrpSpPr/>
        <p:nvPr/>
      </p:nvGrpSpPr>
      <p:grpSpPr>
        <a:xfrm>
          <a:off x="0" y="0"/>
          <a:ext cx="0" cy="0"/>
          <a:chOff x="0" y="0"/>
          <a:chExt cx="0" cy="0"/>
        </a:xfrm>
      </p:grpSpPr>
      <p:sp>
        <p:nvSpPr>
          <p:cNvPr id="408" name="Google Shape;408;p25"/>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descr="Complex maths formulae on a blackboard" id="409" name="Google Shape;409;p25"/>
          <p:cNvPicPr preferRelativeResize="0"/>
          <p:nvPr/>
        </p:nvPicPr>
        <p:blipFill rotWithShape="1">
          <a:blip r:embed="rId3">
            <a:alphaModFix/>
          </a:blip>
          <a:srcRect b="-1" l="35541" r="21617" t="0"/>
          <a:stretch/>
        </p:blipFill>
        <p:spPr>
          <a:xfrm>
            <a:off x="20" y="10"/>
            <a:ext cx="4024741" cy="6857990"/>
          </a:xfrm>
          <a:prstGeom prst="rect">
            <a:avLst/>
          </a:prstGeom>
          <a:noFill/>
          <a:ln>
            <a:noFill/>
          </a:ln>
        </p:spPr>
      </p:pic>
      <p:sp>
        <p:nvSpPr>
          <p:cNvPr id="410" name="Google Shape;410;p25"/>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411" name="Google Shape;411;p25"/>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412" name="Google Shape;412;p25"/>
          <p:cNvSpPr txBox="1"/>
          <p:nvPr>
            <p:ph type="title"/>
          </p:nvPr>
        </p:nvSpPr>
        <p:spPr>
          <a:xfrm>
            <a:off x="4465050" y="618518"/>
            <a:ext cx="6672886" cy="59115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OPERATORS</a:t>
            </a:r>
            <a:endParaRPr/>
          </a:p>
        </p:txBody>
      </p:sp>
      <p:sp>
        <p:nvSpPr>
          <p:cNvPr id="413" name="Google Shape;413;p25"/>
          <p:cNvSpPr txBox="1"/>
          <p:nvPr>
            <p:ph idx="1" type="body"/>
          </p:nvPr>
        </p:nvSpPr>
        <p:spPr>
          <a:xfrm>
            <a:off x="4465048" y="1285875"/>
            <a:ext cx="6672887" cy="4505325"/>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10000"/>
              </a:lnSpc>
              <a:spcBef>
                <a:spcPts val="0"/>
              </a:spcBef>
              <a:spcAft>
                <a:spcPts val="0"/>
              </a:spcAft>
              <a:buSzPct val="100000"/>
              <a:buNone/>
            </a:pPr>
            <a:r>
              <a:rPr b="1" lang="en-IE" sz="1400"/>
              <a:t>OPERATORS AND THE PRINT FUNCTION</a:t>
            </a:r>
            <a:endParaRPr/>
          </a:p>
          <a:p>
            <a:pPr indent="-228600" lvl="0" marL="228600" rtl="0" algn="l">
              <a:lnSpc>
                <a:spcPct val="110000"/>
              </a:lnSpc>
              <a:spcBef>
                <a:spcPts val="1000"/>
              </a:spcBef>
              <a:spcAft>
                <a:spcPts val="0"/>
              </a:spcAft>
              <a:buSzPct val="100000"/>
              <a:buChar char="•"/>
            </a:pPr>
            <a:r>
              <a:rPr lang="en-IE" sz="1400"/>
              <a:t>WE CAN USE THE PRINT() FUNCTION TO PRINT OUT THE RESULTS OF MATHS PROBLEMS.</a:t>
            </a:r>
            <a:endParaRPr/>
          </a:p>
          <a:p>
            <a:pPr indent="-228600" lvl="0" marL="228600" rtl="0" algn="l">
              <a:lnSpc>
                <a:spcPct val="110000"/>
              </a:lnSpc>
              <a:spcBef>
                <a:spcPts val="1000"/>
              </a:spcBef>
              <a:spcAft>
                <a:spcPts val="0"/>
              </a:spcAft>
              <a:buSzPct val="100000"/>
              <a:buChar char="•"/>
            </a:pPr>
            <a:r>
              <a:rPr lang="en-IE" sz="1400"/>
              <a:t>LET'S SAY WE WANTED TO KNOW WHAT 188 + 68 * 1 + 3 WAS</a:t>
            </a:r>
            <a:endParaRPr/>
          </a:p>
          <a:p>
            <a:pPr indent="-228600" lvl="0" marL="228600" rtl="0" algn="l">
              <a:lnSpc>
                <a:spcPct val="110000"/>
              </a:lnSpc>
              <a:spcBef>
                <a:spcPts val="1000"/>
              </a:spcBef>
              <a:spcAft>
                <a:spcPts val="0"/>
              </a:spcAft>
              <a:buSzPct val="100000"/>
              <a:buChar char="•"/>
            </a:pPr>
            <a:r>
              <a:rPr lang="en-IE" sz="1400"/>
              <a:t>WE CAN USE THE PYTHON AND THE PRINT FUNCTION TO TELL US.</a:t>
            </a:r>
            <a:endParaRPr/>
          </a:p>
          <a:p>
            <a:pPr indent="-228600" lvl="0" marL="228600" rtl="0" algn="l">
              <a:lnSpc>
                <a:spcPct val="110000"/>
              </a:lnSpc>
              <a:spcBef>
                <a:spcPts val="1000"/>
              </a:spcBef>
              <a:spcAft>
                <a:spcPts val="0"/>
              </a:spcAft>
              <a:buSzPct val="100000"/>
              <a:buChar char="•"/>
            </a:pPr>
            <a:r>
              <a:rPr lang="en-IE" sz="1400"/>
              <a:t>PRINT(188 + 68 * 1 + 3) WILL OUTPUT THE ANSWER: 259</a:t>
            </a:r>
            <a:endParaRPr sz="1400"/>
          </a:p>
          <a:p>
            <a:pPr indent="0" lvl="0" marL="0" rtl="0" algn="l">
              <a:lnSpc>
                <a:spcPct val="110000"/>
              </a:lnSpc>
              <a:spcBef>
                <a:spcPts val="1000"/>
              </a:spcBef>
              <a:spcAft>
                <a:spcPts val="0"/>
              </a:spcAft>
              <a:buSzPct val="100000"/>
              <a:buNone/>
            </a:pPr>
            <a:r>
              <a:t/>
            </a:r>
            <a:endParaRPr sz="1400"/>
          </a:p>
          <a:p>
            <a:pPr indent="0" lvl="0" marL="0" rtl="0" algn="l">
              <a:lnSpc>
                <a:spcPct val="110000"/>
              </a:lnSpc>
              <a:spcBef>
                <a:spcPts val="1000"/>
              </a:spcBef>
              <a:spcAft>
                <a:spcPts val="0"/>
              </a:spcAft>
              <a:buSzPct val="100000"/>
              <a:buNone/>
            </a:pPr>
            <a:r>
              <a:rPr lang="en-IE" sz="1400"/>
              <a:t>AND WE CAN DO THIS WITH:</a:t>
            </a:r>
            <a:endParaRPr/>
          </a:p>
          <a:p>
            <a:pPr indent="-228600" lvl="0" marL="228600" rtl="0" algn="l">
              <a:lnSpc>
                <a:spcPct val="110000"/>
              </a:lnSpc>
              <a:spcBef>
                <a:spcPts val="1000"/>
              </a:spcBef>
              <a:spcAft>
                <a:spcPts val="0"/>
              </a:spcAft>
              <a:buSzPct val="100000"/>
              <a:buChar char="•"/>
            </a:pPr>
            <a:r>
              <a:rPr b="1" lang="en-IE" sz="1400"/>
              <a:t>SUBTRACTION</a:t>
            </a:r>
            <a:r>
              <a:rPr lang="en-IE" sz="1400"/>
              <a:t>: PRINT(10-6) WILL OUTPUT THE ANSWER: 4</a:t>
            </a:r>
            <a:endParaRPr/>
          </a:p>
          <a:p>
            <a:pPr indent="-228600" lvl="0" marL="228600" rtl="0" algn="l">
              <a:lnSpc>
                <a:spcPct val="110000"/>
              </a:lnSpc>
              <a:spcBef>
                <a:spcPts val="1000"/>
              </a:spcBef>
              <a:spcAft>
                <a:spcPts val="0"/>
              </a:spcAft>
              <a:buSzPct val="100000"/>
              <a:buChar char="•"/>
            </a:pPr>
            <a:r>
              <a:rPr b="1" lang="en-IE" sz="1400"/>
              <a:t>MULTIPLICATION</a:t>
            </a:r>
            <a:r>
              <a:rPr lang="en-IE" sz="1400"/>
              <a:t>: PRINT(5 * 4) WILL OUTPUT THE ANSWER: 20</a:t>
            </a:r>
            <a:endParaRPr/>
          </a:p>
          <a:p>
            <a:pPr indent="-228600" lvl="0" marL="228600" rtl="0" algn="l">
              <a:lnSpc>
                <a:spcPct val="110000"/>
              </a:lnSpc>
              <a:spcBef>
                <a:spcPts val="1000"/>
              </a:spcBef>
              <a:spcAft>
                <a:spcPts val="0"/>
              </a:spcAft>
              <a:buSzPct val="100000"/>
              <a:buChar char="•"/>
            </a:pPr>
            <a:r>
              <a:rPr b="1" lang="en-IE" sz="1400"/>
              <a:t>DIVISION</a:t>
            </a:r>
            <a:r>
              <a:rPr lang="en-IE" sz="1400"/>
              <a:t>: PRINT(100 / 20) WILL OUTPUT THE ANSWER: 5</a:t>
            </a:r>
            <a:endParaRPr/>
          </a:p>
          <a:p>
            <a:pPr indent="0" lvl="0" marL="0" rtl="0" algn="l">
              <a:lnSpc>
                <a:spcPct val="110000"/>
              </a:lnSpc>
              <a:spcBef>
                <a:spcPts val="1000"/>
              </a:spcBef>
              <a:spcAft>
                <a:spcPts val="0"/>
              </a:spcAft>
              <a:buSzPct val="100000"/>
              <a:buNone/>
            </a:pPr>
            <a:r>
              <a:t/>
            </a:r>
            <a:endParaRPr sz="1400"/>
          </a:p>
          <a:p>
            <a:pPr indent="0" lvl="0" marL="0" rtl="0" algn="l">
              <a:lnSpc>
                <a:spcPct val="110000"/>
              </a:lnSpc>
              <a:spcBef>
                <a:spcPts val="1000"/>
              </a:spcBef>
              <a:spcAft>
                <a:spcPts val="0"/>
              </a:spcAft>
              <a:buSzPct val="100000"/>
              <a:buNone/>
            </a:pPr>
            <a:r>
              <a:rPr lang="en-IE" sz="1400"/>
              <a:t>PYTHON FOLLOWS THE</a:t>
            </a:r>
            <a:r>
              <a:rPr b="1" lang="en-IE" sz="1400"/>
              <a:t> PEMDAS ORDER OF OPERATIONS. </a:t>
            </a:r>
            <a:r>
              <a:rPr lang="en-IE" sz="1400"/>
              <a:t>WHICH STANDS FOR:</a:t>
            </a:r>
            <a:endParaRPr b="1" sz="1400"/>
          </a:p>
          <a:p>
            <a:pPr indent="0" lvl="0" marL="0" rtl="0" algn="l">
              <a:lnSpc>
                <a:spcPct val="110000"/>
              </a:lnSpc>
              <a:spcBef>
                <a:spcPts val="1000"/>
              </a:spcBef>
              <a:spcAft>
                <a:spcPts val="0"/>
              </a:spcAft>
              <a:buSzPct val="100000"/>
              <a:buNone/>
            </a:pPr>
            <a:r>
              <a:rPr lang="en-IE" sz="1400"/>
              <a:t>PARENTHESES, EXPONENT, MULTIPLICATION, DIVISION, ADDITION AND SUBTRACTION.</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6"/>
          <p:cNvSpPr txBox="1"/>
          <p:nvPr>
            <p:ph type="title"/>
          </p:nvPr>
        </p:nvSpPr>
        <p:spPr>
          <a:xfrm flipH="1">
            <a:off x="3037750" y="194566"/>
            <a:ext cx="6116494" cy="40769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wentieth Century"/>
              <a:buNone/>
            </a:pPr>
            <a:r>
              <a:rPr lang="en-IE">
                <a:solidFill>
                  <a:srgbClr val="000000"/>
                </a:solidFill>
              </a:rPr>
              <a:t>ARITHMETIC OPERATORS</a:t>
            </a:r>
            <a:endParaRPr/>
          </a:p>
        </p:txBody>
      </p:sp>
      <p:sp>
        <p:nvSpPr>
          <p:cNvPr id="419" name="Google Shape;419;p26"/>
          <p:cNvSpPr txBox="1"/>
          <p:nvPr>
            <p:ph idx="1" type="body"/>
          </p:nvPr>
        </p:nvSpPr>
        <p:spPr>
          <a:xfrm>
            <a:off x="1179226" y="1369811"/>
            <a:ext cx="9833548" cy="5014612"/>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SzPts val="2000"/>
              <a:buNone/>
            </a:pPr>
            <a:r>
              <a:t/>
            </a:r>
            <a:endParaRPr b="1" sz="2000"/>
          </a:p>
          <a:p>
            <a:pPr indent="0" lvl="0" marL="0" rtl="0" algn="l">
              <a:lnSpc>
                <a:spcPct val="120000"/>
              </a:lnSpc>
              <a:spcBef>
                <a:spcPts val="1000"/>
              </a:spcBef>
              <a:spcAft>
                <a:spcPts val="0"/>
              </a:spcAft>
              <a:buSzPts val="2000"/>
              <a:buNone/>
            </a:pPr>
            <a:r>
              <a:t/>
            </a:r>
            <a:endParaRPr sz="2000"/>
          </a:p>
          <a:p>
            <a:pPr indent="0" lvl="0" marL="0" rtl="0" algn="l">
              <a:lnSpc>
                <a:spcPct val="120000"/>
              </a:lnSpc>
              <a:spcBef>
                <a:spcPts val="1000"/>
              </a:spcBef>
              <a:spcAft>
                <a:spcPts val="0"/>
              </a:spcAft>
              <a:buSzPts val="2000"/>
              <a:buNone/>
            </a:pPr>
            <a:r>
              <a:t/>
            </a:r>
            <a:endParaRPr sz="2000"/>
          </a:p>
          <a:p>
            <a:pPr indent="0" lvl="0" marL="0" rtl="0" algn="l">
              <a:lnSpc>
                <a:spcPct val="120000"/>
              </a:lnSpc>
              <a:spcBef>
                <a:spcPts val="1000"/>
              </a:spcBef>
              <a:spcAft>
                <a:spcPts val="0"/>
              </a:spcAft>
              <a:buSzPts val="2400"/>
              <a:buNone/>
            </a:pPr>
            <a:r>
              <a:t/>
            </a:r>
            <a:endParaRPr sz="2400"/>
          </a:p>
        </p:txBody>
      </p:sp>
      <p:graphicFrame>
        <p:nvGraphicFramePr>
          <p:cNvPr id="420" name="Google Shape;420;p26"/>
          <p:cNvGraphicFramePr/>
          <p:nvPr/>
        </p:nvGraphicFramePr>
        <p:xfrm>
          <a:off x="-8659" y="770659"/>
          <a:ext cx="3000000" cy="3000000"/>
        </p:xfrm>
        <a:graphic>
          <a:graphicData uri="http://schemas.openxmlformats.org/drawingml/2006/table">
            <a:tbl>
              <a:tblPr bandRow="1" firstRow="1">
                <a:noFill/>
                <a:tableStyleId>{A3125433-916B-4B71-ACFE-37B6D529B376}</a:tableStyleId>
              </a:tblPr>
              <a:tblGrid>
                <a:gridCol w="2446275"/>
                <a:gridCol w="2446275"/>
                <a:gridCol w="2446275"/>
                <a:gridCol w="2446275"/>
                <a:gridCol w="2446275"/>
              </a:tblGrid>
              <a:tr h="493900">
                <a:tc>
                  <a:txBody>
                    <a:bodyPr/>
                    <a:lstStyle/>
                    <a:p>
                      <a:pPr indent="0" lvl="0" marL="0" marR="0" rtl="0" algn="ctr">
                        <a:spcBef>
                          <a:spcPts val="0"/>
                        </a:spcBef>
                        <a:spcAft>
                          <a:spcPts val="0"/>
                        </a:spcAft>
                        <a:buNone/>
                      </a:pPr>
                      <a:r>
                        <a:rPr lang="en-IE" sz="1600" u="none" cap="none" strike="noStrike"/>
                        <a:t>Operator</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Name</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Description</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Example</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In words</a:t>
                      </a:r>
                      <a:endParaRPr sz="1600" u="none" cap="none" strike="noStrike"/>
                    </a:p>
                  </a:txBody>
                  <a:tcPr marT="45725" marB="45725" marR="91450" marL="91450" anchor="ctr"/>
                </a:tc>
              </a:tr>
              <a:tr h="493900">
                <a:tc>
                  <a:txBody>
                    <a:bodyPr/>
                    <a:lstStyle/>
                    <a:p>
                      <a:pPr indent="0" lvl="0" marL="0" marR="0" rtl="0" algn="ctr">
                        <a:spcBef>
                          <a:spcPts val="0"/>
                        </a:spcBef>
                        <a:spcAft>
                          <a:spcPts val="0"/>
                        </a:spcAft>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Addition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Standard addition</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1 + 7 = 8</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One plus seven is eight</a:t>
                      </a:r>
                      <a:endParaRPr sz="1600" u="none" cap="none" strike="noStrike"/>
                    </a:p>
                  </a:txBody>
                  <a:tcPr marT="45725" marB="45725" marR="91450" marL="91450" anchor="ctr"/>
                </a:tc>
              </a:tr>
              <a:tr h="493900">
                <a:tc>
                  <a:txBody>
                    <a:bodyPr/>
                    <a:lstStyle/>
                    <a:p>
                      <a:pPr indent="0" lvl="0" marL="0" marR="0" rtl="0" algn="ctr">
                        <a:spcBef>
                          <a:spcPts val="0"/>
                        </a:spcBef>
                        <a:spcAft>
                          <a:spcPts val="0"/>
                        </a:spcAft>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Subtraction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Standard subtraction</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5 – 3 = 2</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Five minus three is two</a:t>
                      </a:r>
                      <a:endParaRPr sz="1600" u="none" cap="none" strike="noStrike"/>
                    </a:p>
                  </a:txBody>
                  <a:tcPr marT="45725" marB="45725" marR="91450" marL="91450" anchor="ctr"/>
                </a:tc>
              </a:tr>
              <a:tr h="493900">
                <a:tc>
                  <a:txBody>
                    <a:bodyPr/>
                    <a:lstStyle/>
                    <a:p>
                      <a:pPr indent="0" lvl="0" marL="0" marR="0" rtl="0" algn="ctr">
                        <a:spcBef>
                          <a:spcPts val="0"/>
                        </a:spcBef>
                        <a:spcAft>
                          <a:spcPts val="0"/>
                        </a:spcAft>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Multiplication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Standard multiplication</a:t>
                      </a:r>
                      <a:endParaRPr/>
                    </a:p>
                  </a:txBody>
                  <a:tcPr marT="45725" marB="45725" marR="91450" marL="91450" anchor="ctr"/>
                </a:tc>
                <a:tc>
                  <a:txBody>
                    <a:bodyPr/>
                    <a:lstStyle/>
                    <a:p>
                      <a:pPr indent="0" lvl="0" marL="0" marR="0" rtl="0" algn="ctr">
                        <a:spcBef>
                          <a:spcPts val="0"/>
                        </a:spcBef>
                        <a:spcAft>
                          <a:spcPts val="0"/>
                        </a:spcAft>
                        <a:buNone/>
                      </a:pPr>
                      <a:r>
                        <a:rPr lang="en-IE" sz="1600" u="none" cap="none" strike="noStrike"/>
                        <a:t>6 * 4 = 24</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Six times four is twentyfour</a:t>
                      </a:r>
                      <a:endParaRPr sz="1600" u="none" cap="none" strike="noStrike"/>
                    </a:p>
                  </a:txBody>
                  <a:tcPr marT="45725" marB="45725" marR="91450" marL="91450" anchor="ctr"/>
                </a:tc>
              </a:tr>
              <a:tr h="493900">
                <a:tc>
                  <a:txBody>
                    <a:bodyPr/>
                    <a:lstStyle/>
                    <a:p>
                      <a:pPr indent="0" lvl="0" marL="0" marR="0" rtl="0" algn="ctr">
                        <a:spcBef>
                          <a:spcPts val="0"/>
                        </a:spcBef>
                        <a:spcAft>
                          <a:spcPts val="0"/>
                        </a:spcAft>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Division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Standard division</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18 / 6 = 3</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Eighteen divided by six is three</a:t>
                      </a:r>
                      <a:endParaRPr sz="1600" u="none" cap="none" strike="noStrike"/>
                    </a:p>
                  </a:txBody>
                  <a:tcPr marT="45725" marB="45725" marR="91450" marL="91450" anchor="ctr"/>
                </a:tc>
              </a:tr>
              <a:tr h="1203075">
                <a:tc>
                  <a:txBody>
                    <a:bodyPr/>
                    <a:lstStyle/>
                    <a:p>
                      <a:pPr indent="0" lvl="0" marL="0" marR="0" rtl="0" algn="ctr">
                        <a:spcBef>
                          <a:spcPts val="0"/>
                        </a:spcBef>
                        <a:spcAft>
                          <a:spcPts val="0"/>
                        </a:spcAft>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Modulus</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Like standard division, but the answer is the remainder.</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10 % 3 = 1</a:t>
                      </a:r>
                      <a:endParaRPr/>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Ten divided by three, leaves a remainder of one</a:t>
                      </a:r>
                      <a:endParaRPr/>
                    </a:p>
                  </a:txBody>
                  <a:tcPr marT="45725" marB="45725" marR="91450" marL="91450" anchor="ctr"/>
                </a:tc>
              </a:tr>
              <a:tr h="1203075">
                <a:tc>
                  <a:txBody>
                    <a:bodyPr/>
                    <a:lstStyle/>
                    <a:p>
                      <a:pPr indent="0" lvl="0" marL="0" marR="0" rtl="0" algn="ctr">
                        <a:spcBef>
                          <a:spcPts val="0"/>
                        </a:spcBef>
                        <a:spcAft>
                          <a:spcPts val="0"/>
                        </a:spcAft>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Exponentiation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Multiplies the left value to the power of the right value</a:t>
                      </a:r>
                      <a:endParaRPr/>
                    </a:p>
                  </a:txBody>
                  <a:tcPr marT="45725" marB="45725" marR="91450" marL="91450" anchor="ctr"/>
                </a:tc>
                <a:tc>
                  <a:txBody>
                    <a:bodyPr/>
                    <a:lstStyle/>
                    <a:p>
                      <a:pPr indent="0" lvl="0" marL="0" marR="0" rtl="0" algn="ctr">
                        <a:spcBef>
                          <a:spcPts val="0"/>
                        </a:spcBef>
                        <a:spcAft>
                          <a:spcPts val="0"/>
                        </a:spcAft>
                        <a:buNone/>
                      </a:pPr>
                      <a:r>
                        <a:rPr lang="en-IE" sz="1600" u="none" cap="none" strike="noStrike"/>
                        <a:t>2 ** 5 = 32</a:t>
                      </a:r>
                      <a:endParaRPr/>
                    </a:p>
                  </a:txBody>
                  <a:tcPr marT="45725" marB="45725" marR="91450" marL="91450" anchor="ctr"/>
                </a:tc>
                <a:tc>
                  <a:txBody>
                    <a:bodyPr/>
                    <a:lstStyle/>
                    <a:p>
                      <a:pPr indent="0" lvl="0" marL="0" marR="0" rtl="0" algn="ctr">
                        <a:spcBef>
                          <a:spcPts val="0"/>
                        </a:spcBef>
                        <a:spcAft>
                          <a:spcPts val="0"/>
                        </a:spcAft>
                        <a:buNone/>
                      </a:pPr>
                      <a:r>
                        <a:rPr lang="en-IE" sz="1600" u="none" cap="none" strike="noStrike"/>
                        <a:t>Two to the power of five is thirtytwo</a:t>
                      </a:r>
                      <a:endParaRPr sz="1600" u="none" cap="none" strike="noStrike"/>
                    </a:p>
                  </a:txBody>
                  <a:tcPr marT="45725" marB="45725" marR="91450" marL="91450" anchor="ctr"/>
                </a:tc>
              </a:tr>
              <a:tr h="1203075">
                <a:tc>
                  <a:txBody>
                    <a:bodyPr/>
                    <a:lstStyle/>
                    <a:p>
                      <a:pPr indent="0" lvl="0" marL="0" marR="0" rtl="0" algn="ctr">
                        <a:spcBef>
                          <a:spcPts val="0"/>
                        </a:spcBef>
                        <a:spcAft>
                          <a:spcPts val="0"/>
                        </a:spcAft>
                        <a:buNone/>
                      </a:pPr>
                      <a:r>
                        <a:rPr lang="en-IE" sz="1600" u="none" cap="none" strike="noStrike"/>
                        <a:t>//</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Floor division</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Like standard division, but the answer discards the remainder.</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10 // 3 = 3</a:t>
                      </a:r>
                      <a:endParaRPr/>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Ten floor divided by three is three and we discard the remainder of one.</a:t>
                      </a:r>
                      <a:endParaRPr sz="1600" u="none" cap="none" strike="noStrike"/>
                    </a:p>
                  </a:txBody>
                  <a:tcPr marT="45725" marB="45725" marR="91450" marL="91450"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7"/>
          <p:cNvSpPr txBox="1"/>
          <p:nvPr>
            <p:ph type="title"/>
          </p:nvPr>
        </p:nvSpPr>
        <p:spPr>
          <a:xfrm flipH="1">
            <a:off x="3037750" y="194566"/>
            <a:ext cx="6116494" cy="40769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0000"/>
              </a:buClr>
              <a:buSzPct val="100000"/>
              <a:buFont typeface="Twentieth Century"/>
              <a:buNone/>
            </a:pPr>
            <a:r>
              <a:rPr lang="en-IE">
                <a:solidFill>
                  <a:srgbClr val="000000"/>
                </a:solidFill>
              </a:rPr>
              <a:t>ASSIGNMENT OPERATORS</a:t>
            </a:r>
            <a:endParaRPr/>
          </a:p>
        </p:txBody>
      </p:sp>
      <p:sp>
        <p:nvSpPr>
          <p:cNvPr id="426" name="Google Shape;426;p27"/>
          <p:cNvSpPr txBox="1"/>
          <p:nvPr>
            <p:ph idx="1" type="body"/>
          </p:nvPr>
        </p:nvSpPr>
        <p:spPr>
          <a:xfrm>
            <a:off x="1179226" y="1369811"/>
            <a:ext cx="9833548" cy="5014612"/>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SzPts val="2000"/>
              <a:buNone/>
            </a:pPr>
            <a:r>
              <a:t/>
            </a:r>
            <a:endParaRPr b="1" sz="2000"/>
          </a:p>
          <a:p>
            <a:pPr indent="0" lvl="0" marL="0" rtl="0" algn="l">
              <a:lnSpc>
                <a:spcPct val="120000"/>
              </a:lnSpc>
              <a:spcBef>
                <a:spcPts val="1000"/>
              </a:spcBef>
              <a:spcAft>
                <a:spcPts val="0"/>
              </a:spcAft>
              <a:buSzPts val="2000"/>
              <a:buNone/>
            </a:pPr>
            <a:r>
              <a:t/>
            </a:r>
            <a:endParaRPr sz="2000"/>
          </a:p>
          <a:p>
            <a:pPr indent="0" lvl="0" marL="0" rtl="0" algn="l">
              <a:lnSpc>
                <a:spcPct val="120000"/>
              </a:lnSpc>
              <a:spcBef>
                <a:spcPts val="1000"/>
              </a:spcBef>
              <a:spcAft>
                <a:spcPts val="0"/>
              </a:spcAft>
              <a:buSzPts val="2000"/>
              <a:buNone/>
            </a:pPr>
            <a:r>
              <a:t/>
            </a:r>
            <a:endParaRPr sz="2000"/>
          </a:p>
          <a:p>
            <a:pPr indent="0" lvl="0" marL="0" rtl="0" algn="l">
              <a:lnSpc>
                <a:spcPct val="120000"/>
              </a:lnSpc>
              <a:spcBef>
                <a:spcPts val="1000"/>
              </a:spcBef>
              <a:spcAft>
                <a:spcPts val="0"/>
              </a:spcAft>
              <a:buSzPts val="2400"/>
              <a:buNone/>
            </a:pPr>
            <a:r>
              <a:t/>
            </a:r>
            <a:endParaRPr sz="2400"/>
          </a:p>
        </p:txBody>
      </p:sp>
      <p:graphicFrame>
        <p:nvGraphicFramePr>
          <p:cNvPr id="427" name="Google Shape;427;p27"/>
          <p:cNvGraphicFramePr/>
          <p:nvPr/>
        </p:nvGraphicFramePr>
        <p:xfrm>
          <a:off x="-8659" y="770659"/>
          <a:ext cx="3000000" cy="3000000"/>
        </p:xfrm>
        <a:graphic>
          <a:graphicData uri="http://schemas.openxmlformats.org/drawingml/2006/table">
            <a:tbl>
              <a:tblPr bandRow="1" firstRow="1">
                <a:noFill/>
                <a:tableStyleId>{A3125433-916B-4B71-ACFE-37B6D529B376}</a:tableStyleId>
              </a:tblPr>
              <a:tblGrid>
                <a:gridCol w="2447750"/>
                <a:gridCol w="2447750"/>
                <a:gridCol w="2447750"/>
                <a:gridCol w="2447750"/>
                <a:gridCol w="2447750"/>
              </a:tblGrid>
              <a:tr h="343075">
                <a:tc>
                  <a:txBody>
                    <a:bodyPr/>
                    <a:lstStyle/>
                    <a:p>
                      <a:pPr indent="0" lvl="0" marL="0" marR="0" rtl="0" algn="ctr">
                        <a:spcBef>
                          <a:spcPts val="0"/>
                        </a:spcBef>
                        <a:spcAft>
                          <a:spcPts val="0"/>
                        </a:spcAft>
                        <a:buNone/>
                      </a:pPr>
                      <a:r>
                        <a:rPr lang="en-IE" sz="1600" u="none" cap="none" strike="noStrike"/>
                        <a:t>Operator</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Description</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E.g. </a:t>
                      </a:r>
                      <a:r>
                        <a:rPr b="1" i="0" lang="en-IE" sz="1600" u="none" cap="none" strike="noStrike">
                          <a:latin typeface="Calibri"/>
                          <a:ea typeface="Calibri"/>
                          <a:cs typeface="Calibri"/>
                          <a:sym typeface="Calibri"/>
                        </a:rPr>
                        <a:t>(number starts as 5)</a:t>
                      </a:r>
                      <a:endParaRPr sz="1600" u="none" cap="none" strike="noStrike"/>
                    </a:p>
                  </a:txBody>
                  <a:tcPr marT="45725" marB="45725" marR="91450" marL="91450" anchor="ctr"/>
                </a:tc>
                <a:tc>
                  <a:txBody>
                    <a:bodyPr/>
                    <a:lstStyle/>
                    <a:p>
                      <a:pPr indent="0" lvl="0" marL="0" marR="0" rtl="0" algn="ctr">
                        <a:spcBef>
                          <a:spcPts val="0"/>
                        </a:spcBef>
                        <a:spcAft>
                          <a:spcPts val="0"/>
                        </a:spcAft>
                        <a:buNone/>
                      </a:pPr>
                      <a:r>
                        <a:rPr lang="en-IE" sz="1600" u="none" cap="none" strike="noStrike"/>
                        <a:t>Is the same as</a:t>
                      </a:r>
                      <a:endParaRPr sz="16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Answers</a:t>
                      </a:r>
                      <a:endParaRPr/>
                    </a:p>
                  </a:txBody>
                  <a:tcPr marT="45725" marB="45725" marR="91450" marL="91450" anchor="ctr"/>
                </a:tc>
              </a:tr>
              <a:tr h="536600">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Assigns a value to a variable</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number = 5</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The variable number contains a value of 5</a:t>
                      </a:r>
                      <a:endParaRPr/>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equals: 5</a:t>
                      </a:r>
                      <a:endParaRPr sz="1600" u="none" cap="none" strike="noStrike"/>
                    </a:p>
                  </a:txBody>
                  <a:tcPr marT="45725" marB="45725" marR="91450" marL="91450" anchor="ctr"/>
                </a:tc>
              </a:tr>
              <a:tr h="756500">
                <a:tc>
                  <a:txBody>
                    <a:bodyPr/>
                    <a:lstStyle/>
                    <a:p>
                      <a:pPr indent="0" lvl="0" marL="0" marR="0" rtl="0" algn="ctr">
                        <a:spcBef>
                          <a:spcPts val="0"/>
                        </a:spcBef>
                        <a:spcAft>
                          <a:spcPts val="0"/>
                        </a:spcAft>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Increment a variable by the amount specified after the = symbol</a:t>
                      </a:r>
                      <a:endParaRPr/>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7</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number + 7</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12 </a:t>
                      </a:r>
                      <a:endParaRPr sz="16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+ 7)</a:t>
                      </a:r>
                      <a:endParaRPr/>
                    </a:p>
                  </a:txBody>
                  <a:tcPr marT="45725" marB="45725" marR="91450" marL="91450" anchor="ctr"/>
                </a:tc>
              </a:tr>
              <a:tr h="756500">
                <a:tc>
                  <a:txBody>
                    <a:bodyPr/>
                    <a:lstStyle/>
                    <a:p>
                      <a:pPr indent="0" lvl="0" marL="0" marR="0" rtl="0" algn="ctr">
                        <a:spcBef>
                          <a:spcPts val="0"/>
                        </a:spcBef>
                        <a:spcAft>
                          <a:spcPts val="0"/>
                        </a:spcAft>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Deincrement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3</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number - 3</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2 </a:t>
                      </a:r>
                      <a:endParaRPr sz="16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5 - 3)</a:t>
                      </a:r>
                      <a:endParaRPr/>
                    </a:p>
                  </a:txBody>
                  <a:tcPr marT="45725" marB="45725" marR="91450" marL="91450" anchor="ctr"/>
                </a:tc>
              </a:tr>
              <a:tr h="756500">
                <a:tc>
                  <a:txBody>
                    <a:bodyPr/>
                    <a:lstStyle/>
                    <a:p>
                      <a:pPr indent="0" lvl="0" marL="0" marR="0" rtl="0" algn="ctr">
                        <a:spcBef>
                          <a:spcPts val="0"/>
                        </a:spcBef>
                        <a:spcAft>
                          <a:spcPts val="0"/>
                        </a:spcAft>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Multiply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4</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number * 4</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20</a:t>
                      </a:r>
                      <a:endParaRPr/>
                    </a:p>
                    <a:p>
                      <a:pPr indent="0" lvl="0" marL="0" marR="0" rtl="0" algn="ctr">
                        <a:spcBef>
                          <a:spcPts val="0"/>
                        </a:spcBef>
                        <a:spcAft>
                          <a:spcPts val="0"/>
                        </a:spcAft>
                        <a:buClr>
                          <a:schemeClr val="dk1"/>
                        </a:buClr>
                        <a:buSzPts val="1600"/>
                        <a:buFont typeface="Twentieth Century"/>
                        <a:buNone/>
                      </a:pPr>
                      <a:r>
                        <a:rPr lang="en-IE" sz="1600" u="none" cap="none" strike="noStrike"/>
                        <a:t>(number = 5 * 4)</a:t>
                      </a:r>
                      <a:endParaRPr sz="1600" u="none" cap="none" strike="noStrike"/>
                    </a:p>
                  </a:txBody>
                  <a:tcPr marT="45725" marB="45725" marR="91450" marL="91450" anchor="ctr"/>
                </a:tc>
              </a:tr>
              <a:tr h="756500">
                <a:tc>
                  <a:txBody>
                    <a:bodyPr/>
                    <a:lstStyle/>
                    <a:p>
                      <a:pPr indent="0" lvl="0" marL="0" marR="0" rtl="0" algn="ctr">
                        <a:spcBef>
                          <a:spcPts val="0"/>
                        </a:spcBef>
                        <a:spcAft>
                          <a:spcPts val="0"/>
                        </a:spcAft>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Divide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5 </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number / 5</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1</a:t>
                      </a:r>
                      <a:endParaRPr sz="1600" u="none" cap="none" strike="noStrike"/>
                    </a:p>
                    <a:p>
                      <a:pPr indent="0" lvl="0" marL="0" marR="0" rtl="0" algn="ctr">
                        <a:spcBef>
                          <a:spcPts val="0"/>
                        </a:spcBef>
                        <a:spcAft>
                          <a:spcPts val="0"/>
                        </a:spcAft>
                        <a:buClr>
                          <a:schemeClr val="dk1"/>
                        </a:buClr>
                        <a:buSzPts val="1600"/>
                        <a:buFont typeface="Twentieth Century"/>
                        <a:buNone/>
                      </a:pPr>
                      <a:r>
                        <a:rPr lang="en-IE" sz="1600" u="none" cap="none" strike="noStrike"/>
                        <a:t>(number = 5 / 5)</a:t>
                      </a:r>
                      <a:endParaRPr sz="1600" u="none" cap="none" strike="noStrike"/>
                    </a:p>
                  </a:txBody>
                  <a:tcPr marT="45725" marB="45725" marR="91450" marL="91450" anchor="ctr"/>
                </a:tc>
              </a:tr>
              <a:tr h="624550">
                <a:tc>
                  <a:txBody>
                    <a:bodyPr/>
                    <a:lstStyle/>
                    <a:p>
                      <a:pPr indent="0" lvl="0" marL="0" marR="0" rtl="0" algn="ctr">
                        <a:spcBef>
                          <a:spcPts val="0"/>
                        </a:spcBef>
                        <a:spcAft>
                          <a:spcPts val="0"/>
                        </a:spcAft>
                        <a:buNone/>
                      </a:pPr>
                      <a:r>
                        <a:rPr lang="en-IE" sz="1400" u="none" cap="none" strike="noStrike"/>
                        <a:t> %=</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Mod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3</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number = number % 3</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2</a:t>
                      </a:r>
                      <a:endParaRPr/>
                    </a:p>
                    <a:p>
                      <a:pPr indent="0" lvl="0" marL="0" marR="0" rtl="0" algn="ctr">
                        <a:spcBef>
                          <a:spcPts val="0"/>
                        </a:spcBef>
                        <a:spcAft>
                          <a:spcPts val="0"/>
                        </a:spcAft>
                        <a:buClr>
                          <a:schemeClr val="dk1"/>
                        </a:buClr>
                        <a:buSzPts val="1600"/>
                        <a:buFont typeface="Twentieth Century"/>
                        <a:buNone/>
                      </a:pPr>
                      <a:r>
                        <a:rPr lang="en-IE" sz="1600" u="none" cap="none" strike="noStrike"/>
                        <a:t>(number = 5 % 3)</a:t>
                      </a:r>
                      <a:endParaRPr sz="1600" u="none" cap="none" strike="noStrike"/>
                    </a:p>
                  </a:txBody>
                  <a:tcPr marT="45725" marB="45725" marR="91450" marL="91450" anchor="ctr"/>
                </a:tc>
              </a:tr>
              <a:tr h="809275">
                <a:tc>
                  <a:txBody>
                    <a:bodyPr/>
                    <a:lstStyle/>
                    <a:p>
                      <a:pPr indent="0" lvl="0" marL="0" marR="0" rtl="0" algn="ctr">
                        <a:spcBef>
                          <a:spcPts val="0"/>
                        </a:spcBef>
                        <a:spcAft>
                          <a:spcPts val="0"/>
                        </a:spcAft>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Multiplies a variable to the power of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4</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5 ** 4</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625</a:t>
                      </a:r>
                      <a:endParaRPr/>
                    </a:p>
                    <a:p>
                      <a:pPr indent="0" lvl="0" marL="0" marR="0" rtl="0" algn="ctr">
                        <a:spcBef>
                          <a:spcPts val="0"/>
                        </a:spcBef>
                        <a:spcAft>
                          <a:spcPts val="0"/>
                        </a:spcAft>
                        <a:buClr>
                          <a:schemeClr val="dk1"/>
                        </a:buClr>
                        <a:buSzPts val="1600"/>
                        <a:buFont typeface="Twentieth Century"/>
                        <a:buNone/>
                      </a:pPr>
                      <a:r>
                        <a:rPr lang="en-IE" sz="1600" u="none" cap="none" strike="noStrike"/>
                        <a:t>(number = 5 ** 4)</a:t>
                      </a:r>
                      <a:endParaRPr sz="1600" u="none" cap="none" strike="noStrike"/>
                    </a:p>
                  </a:txBody>
                  <a:tcPr marT="45725" marB="45725" marR="91450" marL="91450" anchor="ctr"/>
                </a:tc>
              </a:tr>
              <a:tr h="756500">
                <a:tc>
                  <a:txBody>
                    <a:bodyPr/>
                    <a:lstStyle/>
                    <a:p>
                      <a:pPr indent="0" lvl="0" marL="0" marR="0" rtl="0" algn="ctr">
                        <a:spcBef>
                          <a:spcPts val="0"/>
                        </a:spcBef>
                        <a:spcAft>
                          <a:spcPts val="0"/>
                        </a:spcAft>
                        <a:buNone/>
                      </a:pPr>
                      <a:r>
                        <a:rPr lang="en-IE" sz="1400" u="none" cap="none" strike="noStrike"/>
                        <a:t>//=</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Floor divide a variable by the amount specified after the = symbol</a:t>
                      </a:r>
                      <a:endParaRPr sz="1400" u="none" cap="none" strike="noStrike"/>
                    </a:p>
                  </a:txBody>
                  <a:tcPr marT="45725" marB="45725" marR="91450" marL="91450" anchor="ctr"/>
                </a:tc>
                <a:tc>
                  <a:txBody>
                    <a:bodyPr/>
                    <a:lstStyle/>
                    <a:p>
                      <a:pPr indent="0" lvl="0" marL="0" marR="0" rtl="0" algn="ctr">
                        <a:spcBef>
                          <a:spcPts val="0"/>
                        </a:spcBef>
                        <a:spcAft>
                          <a:spcPts val="0"/>
                        </a:spcAft>
                        <a:buNone/>
                      </a:pPr>
                      <a:r>
                        <a:rPr lang="en-IE" sz="1400" u="none" cap="none" strike="noStrike"/>
                        <a:t>number //= 2</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400"/>
                        <a:buFont typeface="Twentieth Century"/>
                        <a:buNone/>
                      </a:pPr>
                      <a:r>
                        <a:rPr lang="en-IE" sz="1400" u="none" cap="none" strike="noStrike"/>
                        <a:t>number = number // 2</a:t>
                      </a:r>
                      <a:endParaRPr sz="1400" u="none" cap="none" strike="noStrike"/>
                    </a:p>
                  </a:txBody>
                  <a:tcPr marT="45725" marB="45725" marR="91450" marL="91450" anchor="ctr"/>
                </a:tc>
                <a:tc>
                  <a:txBody>
                    <a:bodyPr/>
                    <a:lstStyle/>
                    <a:p>
                      <a:pPr indent="0" lvl="0" marL="0" marR="0" rtl="0" algn="ctr">
                        <a:spcBef>
                          <a:spcPts val="0"/>
                        </a:spcBef>
                        <a:spcAft>
                          <a:spcPts val="0"/>
                        </a:spcAft>
                        <a:buClr>
                          <a:schemeClr val="dk1"/>
                        </a:buClr>
                        <a:buSzPts val="1600"/>
                        <a:buFont typeface="Twentieth Century"/>
                        <a:buNone/>
                      </a:pPr>
                      <a:r>
                        <a:rPr lang="en-IE" sz="1600" u="none" cap="none" strike="noStrike"/>
                        <a:t>number now equals: 2</a:t>
                      </a:r>
                      <a:endParaRPr/>
                    </a:p>
                    <a:p>
                      <a:pPr indent="0" lvl="0" marL="0" marR="0" rtl="0" algn="ctr">
                        <a:spcBef>
                          <a:spcPts val="0"/>
                        </a:spcBef>
                        <a:spcAft>
                          <a:spcPts val="0"/>
                        </a:spcAft>
                        <a:buClr>
                          <a:schemeClr val="dk1"/>
                        </a:buClr>
                        <a:buSzPts val="1600"/>
                        <a:buFont typeface="Twentieth Century"/>
                        <a:buNone/>
                      </a:pPr>
                      <a:r>
                        <a:rPr lang="en-IE" sz="1600" u="none" cap="none" strike="noStrike"/>
                        <a:t>(number = 5 // 2)</a:t>
                      </a:r>
                      <a:endParaRPr sz="1600" u="none" cap="none" strike="noStrike"/>
                    </a:p>
                  </a:txBody>
                  <a:tcPr marT="45725" marB="45725" marR="91450" marL="91450"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8"/>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SUMMARY</a:t>
            </a:r>
            <a:endParaRPr/>
          </a:p>
        </p:txBody>
      </p:sp>
      <p:sp>
        <p:nvSpPr>
          <p:cNvPr id="433" name="Google Shape;433;p28"/>
          <p:cNvSpPr txBox="1"/>
          <p:nvPr>
            <p:ph idx="1" type="body"/>
          </p:nvPr>
        </p:nvSpPr>
        <p:spPr>
          <a:xfrm>
            <a:off x="838200" y="1825625"/>
            <a:ext cx="10515600" cy="461111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20000"/>
              </a:lnSpc>
              <a:spcBef>
                <a:spcPts val="0"/>
              </a:spcBef>
              <a:spcAft>
                <a:spcPts val="0"/>
              </a:spcAft>
              <a:buSzPct val="100000"/>
              <a:buNone/>
            </a:pPr>
            <a:r>
              <a:rPr b="1" lang="en-IE" sz="2400"/>
              <a:t>TODAY YOU LEARNED ABOUT:</a:t>
            </a:r>
            <a:endParaRPr sz="3200"/>
          </a:p>
          <a:p>
            <a:pPr indent="-342900" lvl="0" marL="342900" rtl="0" algn="l">
              <a:lnSpc>
                <a:spcPct val="120000"/>
              </a:lnSpc>
              <a:spcBef>
                <a:spcPts val="1000"/>
              </a:spcBef>
              <a:spcAft>
                <a:spcPts val="0"/>
              </a:spcAft>
              <a:buSzPct val="100000"/>
              <a:buFont typeface="Noto Sans Symbols"/>
              <a:buChar char="✔"/>
            </a:pPr>
            <a:r>
              <a:rPr lang="en-IE" sz="2400"/>
              <a:t>VARIABLES</a:t>
            </a:r>
            <a:endParaRPr/>
          </a:p>
          <a:p>
            <a:pPr indent="-342900" lvl="1" marL="800100" rtl="0" algn="l">
              <a:lnSpc>
                <a:spcPct val="120000"/>
              </a:lnSpc>
              <a:spcBef>
                <a:spcPts val="500"/>
              </a:spcBef>
              <a:spcAft>
                <a:spcPts val="0"/>
              </a:spcAft>
              <a:buSzPct val="100000"/>
              <a:buFont typeface="Noto Sans Symbols"/>
              <a:buChar char="✔"/>
            </a:pPr>
            <a:r>
              <a:rPr lang="en-IE" sz="2000"/>
              <a:t>VARIABLES ARE CONTAINERS THAT HOLD A VALUE.</a:t>
            </a:r>
            <a:endParaRPr/>
          </a:p>
          <a:p>
            <a:pPr indent="-254000" lvl="1" marL="800100" rtl="0" algn="l">
              <a:lnSpc>
                <a:spcPct val="120000"/>
              </a:lnSpc>
              <a:spcBef>
                <a:spcPts val="500"/>
              </a:spcBef>
              <a:spcAft>
                <a:spcPts val="0"/>
              </a:spcAft>
              <a:buSzPct val="100000"/>
              <a:buFont typeface="Noto Sans Symbols"/>
              <a:buNone/>
            </a:pPr>
            <a:r>
              <a:t/>
            </a:r>
            <a:endParaRPr sz="2000"/>
          </a:p>
          <a:p>
            <a:pPr indent="-342900" lvl="0" marL="342900" rtl="0" algn="l">
              <a:lnSpc>
                <a:spcPct val="120000"/>
              </a:lnSpc>
              <a:spcBef>
                <a:spcPts val="1000"/>
              </a:spcBef>
              <a:spcAft>
                <a:spcPts val="0"/>
              </a:spcAft>
              <a:buSzPct val="100000"/>
              <a:buFont typeface="Noto Sans Symbols"/>
              <a:buChar char="✔"/>
            </a:pPr>
            <a:r>
              <a:rPr lang="en-IE" sz="2400"/>
              <a:t>DATA TYPES, THAT CHARACTERS AND STRINGS ARE DATATYPES AND SOME NEW DATATYPES: </a:t>
            </a:r>
            <a:endParaRPr/>
          </a:p>
          <a:p>
            <a:pPr indent="-342900" lvl="1" marL="800100" rtl="0" algn="l">
              <a:lnSpc>
                <a:spcPct val="120000"/>
              </a:lnSpc>
              <a:spcBef>
                <a:spcPts val="500"/>
              </a:spcBef>
              <a:spcAft>
                <a:spcPts val="0"/>
              </a:spcAft>
              <a:buSzPct val="100000"/>
              <a:buFont typeface="Noto Sans Symbols"/>
              <a:buChar char="✔"/>
            </a:pPr>
            <a:r>
              <a:rPr lang="en-IE" sz="2000"/>
              <a:t>INTEGERS 	(WHOLE NUMBERS)</a:t>
            </a:r>
            <a:endParaRPr/>
          </a:p>
          <a:p>
            <a:pPr indent="-342900" lvl="1" marL="800100" rtl="0" algn="l">
              <a:lnSpc>
                <a:spcPct val="120000"/>
              </a:lnSpc>
              <a:spcBef>
                <a:spcPts val="500"/>
              </a:spcBef>
              <a:spcAft>
                <a:spcPts val="0"/>
              </a:spcAft>
              <a:buSzPct val="100000"/>
              <a:buFont typeface="Noto Sans Symbols"/>
              <a:buChar char="✔"/>
            </a:pPr>
            <a:r>
              <a:rPr lang="en-IE" sz="2000"/>
              <a:t>FLOATS 	(DECIMALS)</a:t>
            </a:r>
            <a:endParaRPr/>
          </a:p>
          <a:p>
            <a:pPr indent="-342900" lvl="1" marL="800100" rtl="0" algn="l">
              <a:lnSpc>
                <a:spcPct val="120000"/>
              </a:lnSpc>
              <a:spcBef>
                <a:spcPts val="500"/>
              </a:spcBef>
              <a:spcAft>
                <a:spcPts val="0"/>
              </a:spcAft>
              <a:buSzPct val="100000"/>
              <a:buFont typeface="Noto Sans Symbols"/>
              <a:buChar char="✔"/>
            </a:pPr>
            <a:r>
              <a:rPr lang="en-IE" sz="2000"/>
              <a:t>BOOLS 	(TRUE OR FALSE)</a:t>
            </a:r>
            <a:endParaRPr/>
          </a:p>
          <a:p>
            <a:pPr indent="-262890" lvl="1" marL="800100" rtl="0" algn="l">
              <a:lnSpc>
                <a:spcPct val="120000"/>
              </a:lnSpc>
              <a:spcBef>
                <a:spcPts val="500"/>
              </a:spcBef>
              <a:spcAft>
                <a:spcPts val="0"/>
              </a:spcAft>
              <a:buSzPct val="100000"/>
              <a:buFont typeface="Noto Sans Symbols"/>
              <a:buNone/>
            </a:pPr>
            <a:r>
              <a:t/>
            </a:r>
            <a:endParaRPr/>
          </a:p>
          <a:p>
            <a:pPr indent="-342900" lvl="0" marL="342900" rtl="0" algn="l">
              <a:lnSpc>
                <a:spcPct val="120000"/>
              </a:lnSpc>
              <a:spcBef>
                <a:spcPts val="1000"/>
              </a:spcBef>
              <a:spcAft>
                <a:spcPts val="0"/>
              </a:spcAft>
              <a:buSzPct val="100000"/>
              <a:buFont typeface="Noto Sans Symbols"/>
              <a:buChar char="✔"/>
            </a:pPr>
            <a:r>
              <a:rPr lang="en-IE" sz="2400"/>
              <a:t>OPERATORS</a:t>
            </a:r>
            <a:endParaRPr/>
          </a:p>
          <a:p>
            <a:pPr indent="-342900" lvl="1" marL="800100" rtl="0" algn="l">
              <a:lnSpc>
                <a:spcPct val="120000"/>
              </a:lnSpc>
              <a:spcBef>
                <a:spcPts val="500"/>
              </a:spcBef>
              <a:spcAft>
                <a:spcPts val="0"/>
              </a:spcAft>
              <a:buSzPct val="100000"/>
              <a:buFont typeface="Noto Sans Symbols"/>
              <a:buChar char="✔"/>
            </a:pPr>
            <a:r>
              <a:rPr lang="en-IE" sz="2000"/>
              <a:t>THAT YOU CAN USE OPERATORS TO ASSIGN VALUES (E.G. THE = ASSIGNMENT OPERATOR)</a:t>
            </a:r>
            <a:endParaRPr sz="2000"/>
          </a:p>
          <a:p>
            <a:pPr indent="-342900" lvl="1" marL="800100" rtl="0" algn="l">
              <a:lnSpc>
                <a:spcPct val="120000"/>
              </a:lnSpc>
              <a:spcBef>
                <a:spcPts val="500"/>
              </a:spcBef>
              <a:spcAft>
                <a:spcPts val="0"/>
              </a:spcAft>
              <a:buSzPct val="100000"/>
              <a:buFont typeface="Noto Sans Symbols"/>
              <a:buChar char="✔"/>
            </a:pPr>
            <a:r>
              <a:rPr lang="en-IE" sz="2000"/>
              <a:t>THAT YOU CAN USE OPERATORS TO DO MATHS USING PYTHON (E.G. THE + ADDITION OPERATOR)</a:t>
            </a:r>
            <a:endParaRPr/>
          </a:p>
          <a:p>
            <a:pPr indent="-262890" lvl="1" marL="800100" rtl="0" algn="l">
              <a:lnSpc>
                <a:spcPct val="120000"/>
              </a:lnSpc>
              <a:spcBef>
                <a:spcPts val="500"/>
              </a:spcBef>
              <a:spcAft>
                <a:spcPts val="0"/>
              </a:spcAft>
              <a:buSzPct val="100000"/>
              <a:buFont typeface="Noto Sans Symbols"/>
              <a:buNone/>
            </a:pPr>
            <a:r>
              <a:t/>
            </a:r>
            <a:endParaRPr/>
          </a:p>
          <a:p>
            <a:pPr indent="-342900" lvl="0" marL="342900" rtl="0" algn="l">
              <a:lnSpc>
                <a:spcPct val="120000"/>
              </a:lnSpc>
              <a:spcBef>
                <a:spcPts val="1000"/>
              </a:spcBef>
              <a:spcAft>
                <a:spcPts val="0"/>
              </a:spcAft>
              <a:buSzPct val="100000"/>
              <a:buFont typeface="Noto Sans Symbols"/>
              <a:buChar char="✔"/>
            </a:pPr>
            <a:r>
              <a:rPr lang="en-IE" sz="2400"/>
              <a:t>HOW TO USE THE PRINT FUNCTION WITH VARIABLES AND OPERATORS.</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7" name="Shape 437"/>
        <p:cNvGrpSpPr/>
        <p:nvPr/>
      </p:nvGrpSpPr>
      <p:grpSpPr>
        <a:xfrm>
          <a:off x="0" y="0"/>
          <a:ext cx="0" cy="0"/>
          <a:chOff x="0" y="0"/>
          <a:chExt cx="0" cy="0"/>
        </a:xfrm>
      </p:grpSpPr>
      <p:pic>
        <p:nvPicPr>
          <p:cNvPr id="438" name="Google Shape;438;p29"/>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439" name="Google Shape;439;p29"/>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440" name="Google Shape;440;p2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441" name="Google Shape;441;p29"/>
          <p:cNvPicPr preferRelativeResize="0"/>
          <p:nvPr/>
        </p:nvPicPr>
        <p:blipFill rotWithShape="1">
          <a:blip r:embed="rId4">
            <a:alphaModFix/>
          </a:blip>
          <a:srcRect b="10212" l="73623" r="0" t="43915"/>
          <a:stretch/>
        </p:blipFill>
        <p:spPr>
          <a:xfrm>
            <a:off x="8199690" y="290557"/>
            <a:ext cx="3992310" cy="3905520"/>
          </a:xfrm>
          <a:prstGeom prst="rect">
            <a:avLst/>
          </a:prstGeom>
          <a:noFill/>
          <a:ln>
            <a:noFill/>
          </a:ln>
        </p:spPr>
      </p:pic>
      <p:pic>
        <p:nvPicPr>
          <p:cNvPr id="442" name="Google Shape;442;p29"/>
          <p:cNvPicPr preferRelativeResize="0"/>
          <p:nvPr/>
        </p:nvPicPr>
        <p:blipFill rotWithShape="1">
          <a:blip r:embed="rId4">
            <a:alphaModFix/>
          </a:blip>
          <a:srcRect b="73832" l="12450" r="54325" t="1120"/>
          <a:stretch/>
        </p:blipFill>
        <p:spPr>
          <a:xfrm>
            <a:off x="4581330" y="0"/>
            <a:ext cx="6762408" cy="2867764"/>
          </a:xfrm>
          <a:prstGeom prst="rect">
            <a:avLst/>
          </a:prstGeom>
          <a:noFill/>
          <a:ln>
            <a:noFill/>
          </a:ln>
        </p:spPr>
      </p:pic>
      <p:sp>
        <p:nvSpPr>
          <p:cNvPr id="443" name="Google Shape;443;p29"/>
          <p:cNvSpPr txBox="1"/>
          <p:nvPr>
            <p:ph type="title"/>
          </p:nvPr>
        </p:nvSpPr>
        <p:spPr>
          <a:xfrm>
            <a:off x="1286933" y="2213361"/>
            <a:ext cx="6247721" cy="22048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IE" sz="4800"/>
              <a:t>LESSON 03</a:t>
            </a:r>
            <a:endParaRPr/>
          </a:p>
        </p:txBody>
      </p:sp>
      <p:sp>
        <p:nvSpPr>
          <p:cNvPr id="444" name="Google Shape;444;p29"/>
          <p:cNvSpPr txBox="1"/>
          <p:nvPr>
            <p:ph idx="1" type="body"/>
          </p:nvPr>
        </p:nvSpPr>
        <p:spPr>
          <a:xfrm>
            <a:off x="1286934" y="4418176"/>
            <a:ext cx="6247721" cy="126420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200"/>
              <a:buNone/>
            </a:pPr>
            <a:r>
              <a:rPr lang="en-IE" sz="2200">
                <a:solidFill>
                  <a:srgbClr val="FEFEFE"/>
                </a:solidFill>
              </a:rPr>
              <a:t>TESTING CODE</a:t>
            </a:r>
            <a:endParaRPr/>
          </a:p>
        </p:txBody>
      </p:sp>
      <p:pic>
        <p:nvPicPr>
          <p:cNvPr id="445" name="Google Shape;445;p29"/>
          <p:cNvPicPr preferRelativeResize="0"/>
          <p:nvPr/>
        </p:nvPicPr>
        <p:blipFill rotWithShape="1">
          <a:blip r:embed="rId4">
            <a:alphaModFix/>
          </a:blip>
          <a:srcRect b="0" l="65973" r="19879" t="81531"/>
          <a:stretch/>
        </p:blipFill>
        <p:spPr>
          <a:xfrm>
            <a:off x="10246407" y="5429242"/>
            <a:ext cx="1945594" cy="1428758"/>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pic>
        <p:nvPicPr>
          <p:cNvPr id="446" name="Google Shape;446;p29"/>
          <p:cNvPicPr preferRelativeResize="0"/>
          <p:nvPr/>
        </p:nvPicPr>
        <p:blipFill rotWithShape="1">
          <a:blip r:embed="rId4">
            <a:alphaModFix/>
          </a:blip>
          <a:srcRect b="0" l="46466" r="30509" t="75007"/>
          <a:stretch/>
        </p:blipFill>
        <p:spPr>
          <a:xfrm>
            <a:off x="9795659" y="4064996"/>
            <a:ext cx="2716669" cy="1658803"/>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7" name="Shape 207"/>
        <p:cNvGrpSpPr/>
        <p:nvPr/>
      </p:nvGrpSpPr>
      <p:grpSpPr>
        <a:xfrm>
          <a:off x="0" y="0"/>
          <a:ext cx="0" cy="0"/>
          <a:chOff x="0" y="0"/>
          <a:chExt cx="0" cy="0"/>
        </a:xfrm>
      </p:grpSpPr>
      <p:pic>
        <p:nvPicPr>
          <p:cNvPr id="208" name="Google Shape;208;p3"/>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209" name="Google Shape;209;p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10" name="Google Shape;210;p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11" name="Google Shape;211;p3"/>
          <p:cNvPicPr preferRelativeResize="0"/>
          <p:nvPr/>
        </p:nvPicPr>
        <p:blipFill rotWithShape="1">
          <a:blip r:embed="rId4">
            <a:alphaModFix/>
          </a:blip>
          <a:srcRect b="10212" l="73623" r="0" t="43915"/>
          <a:stretch/>
        </p:blipFill>
        <p:spPr>
          <a:xfrm>
            <a:off x="8199690" y="290557"/>
            <a:ext cx="3992310" cy="3905520"/>
          </a:xfrm>
          <a:prstGeom prst="rect">
            <a:avLst/>
          </a:prstGeom>
          <a:noFill/>
          <a:ln>
            <a:noFill/>
          </a:ln>
        </p:spPr>
      </p:pic>
      <p:pic>
        <p:nvPicPr>
          <p:cNvPr id="212" name="Google Shape;212;p3"/>
          <p:cNvPicPr preferRelativeResize="0"/>
          <p:nvPr/>
        </p:nvPicPr>
        <p:blipFill rotWithShape="1">
          <a:blip r:embed="rId4">
            <a:alphaModFix/>
          </a:blip>
          <a:srcRect b="73832" l="12450" r="54325" t="1120"/>
          <a:stretch/>
        </p:blipFill>
        <p:spPr>
          <a:xfrm>
            <a:off x="4581330" y="0"/>
            <a:ext cx="6762408" cy="2867764"/>
          </a:xfrm>
          <a:prstGeom prst="rect">
            <a:avLst/>
          </a:prstGeom>
          <a:noFill/>
          <a:ln>
            <a:noFill/>
          </a:ln>
        </p:spPr>
      </p:pic>
      <p:sp>
        <p:nvSpPr>
          <p:cNvPr id="213" name="Google Shape;213;p3"/>
          <p:cNvSpPr txBox="1"/>
          <p:nvPr>
            <p:ph type="title"/>
          </p:nvPr>
        </p:nvSpPr>
        <p:spPr>
          <a:xfrm>
            <a:off x="1286933" y="2213361"/>
            <a:ext cx="6247721" cy="22048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IE" sz="4800"/>
              <a:t>LESSON 01</a:t>
            </a:r>
            <a:endParaRPr/>
          </a:p>
        </p:txBody>
      </p:sp>
      <p:sp>
        <p:nvSpPr>
          <p:cNvPr id="214" name="Google Shape;214;p3"/>
          <p:cNvSpPr txBox="1"/>
          <p:nvPr>
            <p:ph idx="1" type="body"/>
          </p:nvPr>
        </p:nvSpPr>
        <p:spPr>
          <a:xfrm>
            <a:off x="1286934" y="4418176"/>
            <a:ext cx="6247721" cy="126420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200"/>
              <a:buNone/>
            </a:pPr>
            <a:r>
              <a:rPr lang="en-IE" sz="2200">
                <a:solidFill>
                  <a:srgbClr val="FEFEFE"/>
                </a:solidFill>
              </a:rPr>
              <a:t>PRINTING TO THE SCREEN</a:t>
            </a:r>
            <a:endParaRPr/>
          </a:p>
        </p:txBody>
      </p:sp>
      <p:pic>
        <p:nvPicPr>
          <p:cNvPr id="215" name="Google Shape;215;p3"/>
          <p:cNvPicPr preferRelativeResize="0"/>
          <p:nvPr/>
        </p:nvPicPr>
        <p:blipFill rotWithShape="1">
          <a:blip r:embed="rId4">
            <a:alphaModFix/>
          </a:blip>
          <a:srcRect b="0" l="65973" r="19879" t="81531"/>
          <a:stretch/>
        </p:blipFill>
        <p:spPr>
          <a:xfrm>
            <a:off x="10246407" y="5429242"/>
            <a:ext cx="1945594" cy="1428758"/>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pic>
        <p:nvPicPr>
          <p:cNvPr id="216" name="Google Shape;216;p3"/>
          <p:cNvPicPr preferRelativeResize="0"/>
          <p:nvPr/>
        </p:nvPicPr>
        <p:blipFill rotWithShape="1">
          <a:blip r:embed="rId4">
            <a:alphaModFix/>
          </a:blip>
          <a:srcRect b="0" l="46466" r="30509" t="75007"/>
          <a:stretch/>
        </p:blipFill>
        <p:spPr>
          <a:xfrm>
            <a:off x="9795659" y="4064996"/>
            <a:ext cx="2716669" cy="1658803"/>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450" name="Shape 450"/>
        <p:cNvGrpSpPr/>
        <p:nvPr/>
      </p:nvGrpSpPr>
      <p:grpSpPr>
        <a:xfrm>
          <a:off x="0" y="0"/>
          <a:ext cx="0" cy="0"/>
          <a:chOff x="0" y="0"/>
          <a:chExt cx="0" cy="0"/>
        </a:xfrm>
      </p:grpSpPr>
      <p:sp>
        <p:nvSpPr>
          <p:cNvPr id="451" name="Google Shape;451;p30"/>
          <p:cNvSpPr/>
          <p:nvPr/>
        </p:nvSpPr>
        <p:spPr>
          <a:xfrm>
            <a:off x="0" y="1"/>
            <a:ext cx="12191999"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52" name="Google Shape;452;p30"/>
          <p:cNvSpPr/>
          <p:nvPr/>
        </p:nvSpPr>
        <p:spPr>
          <a:xfrm>
            <a:off x="0" y="0"/>
            <a:ext cx="4013876" cy="6858000"/>
          </a:xfrm>
          <a:prstGeom prst="rect">
            <a:avLst/>
          </a:prstGeom>
          <a:gradFill>
            <a:gsLst>
              <a:gs pos="0">
                <a:srgbClr val="636363"/>
              </a:gs>
              <a:gs pos="100000">
                <a:schemeClr val="dk1"/>
              </a:gs>
            </a:gsLst>
            <a:lin ang="5400000" scaled="0"/>
          </a:gra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453" name="Google Shape;453;p30"/>
          <p:cNvPicPr preferRelativeResize="0"/>
          <p:nvPr/>
        </p:nvPicPr>
        <p:blipFill rotWithShape="1">
          <a:blip r:embed="rId3">
            <a:alphaModFix/>
          </a:blip>
          <a:srcRect b="73004" l="0" r="77037" t="0"/>
          <a:stretch/>
        </p:blipFill>
        <p:spPr>
          <a:xfrm>
            <a:off x="1" y="-2"/>
            <a:ext cx="3321978" cy="2196792"/>
          </a:xfrm>
          <a:prstGeom prst="rect">
            <a:avLst/>
          </a:prstGeom>
          <a:noFill/>
          <a:ln>
            <a:noFill/>
          </a:ln>
        </p:spPr>
      </p:pic>
      <p:sp>
        <p:nvSpPr>
          <p:cNvPr id="454" name="Google Shape;454;p30"/>
          <p:cNvSpPr txBox="1"/>
          <p:nvPr>
            <p:ph type="title"/>
          </p:nvPr>
        </p:nvSpPr>
        <p:spPr>
          <a:xfrm>
            <a:off x="959896" y="960814"/>
            <a:ext cx="2732249" cy="4912936"/>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wentieth Century"/>
              <a:buNone/>
            </a:pPr>
            <a:r>
              <a:rPr lang="en-IE" sz="4000">
                <a:solidFill>
                  <a:schemeClr val="lt1"/>
                </a:solidFill>
              </a:rPr>
              <a:t>LESSON 2 RECAP</a:t>
            </a:r>
            <a:endParaRPr sz="4000">
              <a:solidFill>
                <a:schemeClr val="lt1"/>
              </a:solidFill>
            </a:endParaRPr>
          </a:p>
        </p:txBody>
      </p:sp>
      <p:sp>
        <p:nvSpPr>
          <p:cNvPr id="455" name="Google Shape;455;p30"/>
          <p:cNvSpPr txBox="1"/>
          <p:nvPr>
            <p:ph idx="1" type="body"/>
          </p:nvPr>
        </p:nvSpPr>
        <p:spPr>
          <a:xfrm>
            <a:off x="4979078" y="960814"/>
            <a:ext cx="6247722" cy="4830385"/>
          </a:xfrm>
          <a:prstGeom prst="rect">
            <a:avLst/>
          </a:prstGeom>
          <a:noFill/>
          <a:ln>
            <a:noFill/>
          </a:ln>
        </p:spPr>
        <p:txBody>
          <a:bodyPr anchorCtr="0" anchor="ctr" bIns="45700" lIns="91425" spcFirstLastPara="1" rIns="91425" wrap="square" tIns="45700">
            <a:normAutofit/>
          </a:bodyPr>
          <a:lstStyle/>
          <a:p>
            <a:pPr indent="0" lvl="0" marL="0" rtl="0" algn="l">
              <a:lnSpc>
                <a:spcPct val="120000"/>
              </a:lnSpc>
              <a:spcBef>
                <a:spcPts val="0"/>
              </a:spcBef>
              <a:spcAft>
                <a:spcPts val="0"/>
              </a:spcAft>
              <a:buSzPts val="1800"/>
              <a:buNone/>
            </a:pPr>
            <a:r>
              <a:rPr b="1" lang="en-IE" sz="1800"/>
              <a:t>IN THE SECOND LESSON WE LEARNED ABOUT:</a:t>
            </a:r>
            <a:endParaRPr sz="1800"/>
          </a:p>
          <a:p>
            <a:pPr indent="-228600" lvl="0" marL="228600" rtl="0" algn="l">
              <a:lnSpc>
                <a:spcPct val="120000"/>
              </a:lnSpc>
              <a:spcBef>
                <a:spcPts val="1000"/>
              </a:spcBef>
              <a:spcAft>
                <a:spcPts val="0"/>
              </a:spcAft>
              <a:buSzPts val="1800"/>
              <a:buChar char="•"/>
            </a:pPr>
            <a:r>
              <a:rPr lang="en-IE" sz="1800"/>
              <a:t>VARIABLES: THAT A VARIABLE IS A CONTAINER THAN CAN HOLD A VALUE.</a:t>
            </a:r>
            <a:endParaRPr/>
          </a:p>
          <a:p>
            <a:pPr indent="-228600" lvl="0" marL="228600" rtl="0" algn="l">
              <a:lnSpc>
                <a:spcPct val="120000"/>
              </a:lnSpc>
              <a:spcBef>
                <a:spcPts val="1000"/>
              </a:spcBef>
              <a:spcAft>
                <a:spcPts val="0"/>
              </a:spcAft>
              <a:buSzPts val="1800"/>
              <a:buChar char="•"/>
            </a:pPr>
            <a:r>
              <a:rPr lang="en-IE" sz="1800"/>
              <a:t>INTEGER NUMBERS: WHOLE NUMBERS.</a:t>
            </a:r>
            <a:endParaRPr/>
          </a:p>
          <a:p>
            <a:pPr indent="-228600" lvl="0" marL="228600" rtl="0" algn="l">
              <a:lnSpc>
                <a:spcPct val="120000"/>
              </a:lnSpc>
              <a:spcBef>
                <a:spcPts val="1000"/>
              </a:spcBef>
              <a:spcAft>
                <a:spcPts val="0"/>
              </a:spcAft>
              <a:buSzPts val="1800"/>
              <a:buChar char="•"/>
            </a:pPr>
            <a:r>
              <a:rPr lang="en-IE" sz="1800"/>
              <a:t>FLOATING POINT NUMBERS: DECIMAL NUMBERS.</a:t>
            </a:r>
            <a:endParaRPr/>
          </a:p>
          <a:p>
            <a:pPr indent="-228600" lvl="0" marL="228600" rtl="0" algn="l">
              <a:lnSpc>
                <a:spcPct val="120000"/>
              </a:lnSpc>
              <a:spcBef>
                <a:spcPts val="1000"/>
              </a:spcBef>
              <a:spcAft>
                <a:spcPts val="0"/>
              </a:spcAft>
              <a:buSzPts val="1800"/>
              <a:buChar char="•"/>
            </a:pPr>
            <a:r>
              <a:rPr lang="en-IE" sz="1800"/>
              <a:t>BOOLEAN VALUES: TRUE OR FALSE</a:t>
            </a:r>
            <a:endParaRPr/>
          </a:p>
          <a:p>
            <a:pPr indent="-228600" lvl="0" marL="228600" rtl="0" algn="l">
              <a:lnSpc>
                <a:spcPct val="120000"/>
              </a:lnSpc>
              <a:spcBef>
                <a:spcPts val="1000"/>
              </a:spcBef>
              <a:spcAft>
                <a:spcPts val="0"/>
              </a:spcAft>
              <a:buSzPts val="1800"/>
              <a:buChar char="•"/>
            </a:pPr>
            <a:r>
              <a:rPr lang="en-IE" sz="1800"/>
              <a:t>ARITHMETIC OPERATORS: +	-	*	/</a:t>
            </a:r>
            <a:endParaRPr/>
          </a:p>
          <a:p>
            <a:pPr indent="-228600" lvl="0" marL="228600" rtl="0" algn="l">
              <a:lnSpc>
                <a:spcPct val="120000"/>
              </a:lnSpc>
              <a:spcBef>
                <a:spcPts val="1000"/>
              </a:spcBef>
              <a:spcAft>
                <a:spcPts val="0"/>
              </a:spcAft>
              <a:buSzPts val="1800"/>
              <a:buChar char="•"/>
            </a:pPr>
            <a:r>
              <a:rPr lang="en-IE" sz="1800"/>
              <a:t>ASSIGNMENT OPERATORS: =	+=	-=	*=	/=</a:t>
            </a:r>
            <a:endParaRPr/>
          </a:p>
          <a:p>
            <a:pPr indent="-228600" lvl="0" marL="228600" rtl="0" algn="l">
              <a:lnSpc>
                <a:spcPct val="120000"/>
              </a:lnSpc>
              <a:spcBef>
                <a:spcPts val="1000"/>
              </a:spcBef>
              <a:spcAft>
                <a:spcPts val="0"/>
              </a:spcAft>
              <a:buSzPts val="1800"/>
              <a:buChar char="•"/>
            </a:pPr>
            <a:r>
              <a:rPr lang="en-IE" sz="1800"/>
              <a:t>HOW TO USE THE PRINT FUNCTION WITH VARIABLES.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1"/>
          <p:cNvSpPr/>
          <p:nvPr/>
        </p:nvSpPr>
        <p:spPr>
          <a:xfrm>
            <a:off x="0" y="0"/>
            <a:ext cx="12188952"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61" name="Google Shape;461;p31"/>
          <p:cNvSpPr/>
          <p:nvPr/>
        </p:nvSpPr>
        <p:spPr>
          <a:xfrm>
            <a:off x="6406152" y="2355786"/>
            <a:ext cx="4985748" cy="3531073"/>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462" name="Google Shape;462;p31"/>
          <p:cNvSpPr txBox="1"/>
          <p:nvPr>
            <p:ph type="title"/>
          </p:nvPr>
        </p:nvSpPr>
        <p:spPr>
          <a:xfrm>
            <a:off x="7559812" y="2723322"/>
            <a:ext cx="3510355" cy="223673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Twentieth Century"/>
              <a:buNone/>
            </a:pPr>
            <a:r>
              <a:rPr lang="en-IE">
                <a:solidFill>
                  <a:srgbClr val="FFFFFF"/>
                </a:solidFill>
              </a:rPr>
              <a:t>PART 1 </a:t>
            </a:r>
            <a:br>
              <a:rPr lang="en-IE">
                <a:solidFill>
                  <a:srgbClr val="FFFFFF"/>
                </a:solidFill>
              </a:rPr>
            </a:br>
            <a:r>
              <a:rPr lang="en-IE">
                <a:solidFill>
                  <a:srgbClr val="FFFFFF"/>
                </a:solidFill>
              </a:rPr>
              <a:t>WHY WE NEED </a:t>
            </a:r>
            <a:br>
              <a:rPr lang="en-IE">
                <a:solidFill>
                  <a:srgbClr val="FFFFFF"/>
                </a:solidFill>
              </a:rPr>
            </a:br>
            <a:r>
              <a:rPr lang="en-IE">
                <a:solidFill>
                  <a:srgbClr val="FFFFFF"/>
                </a:solidFill>
              </a:rPr>
              <a:t>TESTING</a:t>
            </a:r>
            <a:endParaRPr/>
          </a:p>
        </p:txBody>
      </p:sp>
      <p:sp>
        <p:nvSpPr>
          <p:cNvPr id="463" name="Google Shape;463;p31"/>
          <p:cNvSpPr/>
          <p:nvPr/>
        </p:nvSpPr>
        <p:spPr>
          <a:xfrm>
            <a:off x="6409782" y="1654168"/>
            <a:ext cx="822493" cy="4232692"/>
          </a:xfrm>
          <a:custGeom>
            <a:rect b="b" l="l" r="r" t="t"/>
            <a:pathLst>
              <a:path extrusionOk="0" h="2732" w="491">
                <a:moveTo>
                  <a:pt x="491" y="2247"/>
                </a:moveTo>
                <a:lnTo>
                  <a:pt x="0" y="2732"/>
                </a:lnTo>
                <a:lnTo>
                  <a:pt x="0" y="486"/>
                </a:lnTo>
                <a:lnTo>
                  <a:pt x="491" y="0"/>
                </a:lnTo>
                <a:lnTo>
                  <a:pt x="491" y="2247"/>
                </a:lnTo>
                <a:close/>
              </a:path>
            </a:pathLst>
          </a:custGeom>
          <a:solidFill>
            <a:srgbClr val="0A54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464" name="Google Shape;464;p31"/>
          <p:cNvSpPr/>
          <p:nvPr/>
        </p:nvSpPr>
        <p:spPr>
          <a:xfrm>
            <a:off x="6544520" y="1311136"/>
            <a:ext cx="687754" cy="3820236"/>
          </a:xfrm>
          <a:custGeom>
            <a:rect b="b" l="l" r="r" t="t"/>
            <a:pathLst>
              <a:path extrusionOk="0" h="2447" w="414">
                <a:moveTo>
                  <a:pt x="414" y="2447"/>
                </a:moveTo>
                <a:lnTo>
                  <a:pt x="0" y="2247"/>
                </a:lnTo>
                <a:lnTo>
                  <a:pt x="0" y="0"/>
                </a:lnTo>
                <a:lnTo>
                  <a:pt x="414" y="200"/>
                </a:lnTo>
                <a:lnTo>
                  <a:pt x="414" y="2447"/>
                </a:lnTo>
                <a:close/>
              </a:path>
            </a:pathLst>
          </a:custGeom>
          <a:solidFill>
            <a:srgbClr val="107EC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465" name="Google Shape;465;p31"/>
          <p:cNvSpPr/>
          <p:nvPr/>
        </p:nvSpPr>
        <p:spPr>
          <a:xfrm>
            <a:off x="6544520" y="1126737"/>
            <a:ext cx="347200" cy="3699705"/>
          </a:xfrm>
          <a:custGeom>
            <a:rect b="b" l="l" r="r" t="t"/>
            <a:pathLst>
              <a:path extrusionOk="0" h="2358" w="209">
                <a:moveTo>
                  <a:pt x="209" y="2246"/>
                </a:moveTo>
                <a:lnTo>
                  <a:pt x="0" y="2358"/>
                </a:lnTo>
                <a:lnTo>
                  <a:pt x="0" y="111"/>
                </a:lnTo>
                <a:lnTo>
                  <a:pt x="209" y="0"/>
                </a:lnTo>
                <a:lnTo>
                  <a:pt x="209" y="2246"/>
                </a:lnTo>
                <a:close/>
              </a:path>
            </a:pathLst>
          </a:custGeom>
          <a:solidFill>
            <a:srgbClr val="0A54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descr="A close up of a sign&#10;&#10;Description automatically generated" id="466" name="Google Shape;466;p31"/>
          <p:cNvPicPr preferRelativeResize="0"/>
          <p:nvPr>
            <p:ph idx="1" type="body"/>
          </p:nvPr>
        </p:nvPicPr>
        <p:blipFill rotWithShape="1">
          <a:blip r:embed="rId3">
            <a:alphaModFix/>
          </a:blip>
          <a:srcRect b="11043" l="0" r="3" t="0"/>
          <a:stretch/>
        </p:blipFill>
        <p:spPr>
          <a:xfrm>
            <a:off x="1258859" y="1120046"/>
            <a:ext cx="5635819" cy="350950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1"/>
            </a:gs>
          </a:gsLst>
          <a:lin ang="5400000" scaled="0"/>
        </a:gradFill>
      </p:bgPr>
    </p:bg>
    <p:spTree>
      <p:nvGrpSpPr>
        <p:cNvPr id="470" name="Shape 470"/>
        <p:cNvGrpSpPr/>
        <p:nvPr/>
      </p:nvGrpSpPr>
      <p:grpSpPr>
        <a:xfrm>
          <a:off x="0" y="0"/>
          <a:ext cx="0" cy="0"/>
          <a:chOff x="0" y="0"/>
          <a:chExt cx="0" cy="0"/>
        </a:xfrm>
      </p:grpSpPr>
      <p:sp>
        <p:nvSpPr>
          <p:cNvPr id="471" name="Google Shape;471;p32"/>
          <p:cNvSpPr/>
          <p:nvPr/>
        </p:nvSpPr>
        <p:spPr>
          <a:xfrm>
            <a:off x="4059935" y="0"/>
            <a:ext cx="8132065" cy="6858000"/>
          </a:xfrm>
          <a:prstGeom prst="rect">
            <a:avLst/>
          </a:prstGeom>
          <a:gradFill>
            <a:gsLst>
              <a:gs pos="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72" name="Google Shape;472;p32"/>
          <p:cNvSpPr/>
          <p:nvPr/>
        </p:nvSpPr>
        <p:spPr>
          <a:xfrm>
            <a:off x="0" y="0"/>
            <a:ext cx="4059935" cy="6858000"/>
          </a:xfrm>
          <a:prstGeom prst="rect">
            <a:avLst/>
          </a:prstGeom>
          <a:solidFill>
            <a:srgbClr val="107EC5"/>
          </a:solidFill>
          <a:ln>
            <a:noFill/>
          </a:ln>
          <a:effectLst>
            <a:outerShdw blurRad="50800" rotWithShape="0" algn="l" dist="127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73" name="Google Shape;473;p32"/>
          <p:cNvSpPr txBox="1"/>
          <p:nvPr>
            <p:ph type="title"/>
          </p:nvPr>
        </p:nvSpPr>
        <p:spPr>
          <a:xfrm>
            <a:off x="641074" y="1588878"/>
            <a:ext cx="2844002" cy="3680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Twentieth Century"/>
              <a:buNone/>
            </a:pPr>
            <a:r>
              <a:rPr lang="en-IE" sz="4400">
                <a:solidFill>
                  <a:srgbClr val="FFFFFF"/>
                </a:solidFill>
              </a:rPr>
              <a:t>WHY WE NEED TESTING</a:t>
            </a:r>
            <a:endParaRPr/>
          </a:p>
        </p:txBody>
      </p:sp>
      <p:pic>
        <p:nvPicPr>
          <p:cNvPr id="474" name="Google Shape;474;p32"/>
          <p:cNvPicPr preferRelativeResize="0"/>
          <p:nvPr/>
        </p:nvPicPr>
        <p:blipFill rotWithShape="1">
          <a:blip r:embed="rId3">
            <a:alphaModFix/>
          </a:blip>
          <a:srcRect b="77917" l="0" r="66700" t="0"/>
          <a:stretch/>
        </p:blipFill>
        <p:spPr>
          <a:xfrm>
            <a:off x="0" y="0"/>
            <a:ext cx="4059935" cy="1514475"/>
          </a:xfrm>
          <a:prstGeom prst="rect">
            <a:avLst/>
          </a:prstGeom>
          <a:noFill/>
          <a:ln>
            <a:noFill/>
          </a:ln>
        </p:spPr>
      </p:pic>
      <p:sp>
        <p:nvSpPr>
          <p:cNvPr id="475" name="Google Shape;475;p32"/>
          <p:cNvSpPr txBox="1"/>
          <p:nvPr>
            <p:ph idx="1" type="body"/>
          </p:nvPr>
        </p:nvSpPr>
        <p:spPr>
          <a:xfrm>
            <a:off x="4634794" y="1049695"/>
            <a:ext cx="6642806" cy="4758611"/>
          </a:xfrm>
          <a:prstGeom prst="rect">
            <a:avLst/>
          </a:prstGeom>
          <a:noFill/>
          <a:ln>
            <a:noFill/>
          </a:ln>
        </p:spPr>
        <p:txBody>
          <a:bodyPr anchorCtr="0" anchor="ctr" bIns="45700" lIns="91425" spcFirstLastPara="1" rIns="91425" wrap="square" tIns="45700">
            <a:normAutofit/>
          </a:bodyPr>
          <a:lstStyle/>
          <a:p>
            <a:pPr indent="-228600" lvl="0" marL="228600" rtl="0" algn="l">
              <a:lnSpc>
                <a:spcPct val="110000"/>
              </a:lnSpc>
              <a:spcBef>
                <a:spcPts val="0"/>
              </a:spcBef>
              <a:spcAft>
                <a:spcPts val="0"/>
              </a:spcAft>
              <a:buSzPts val="1500"/>
              <a:buChar char="•"/>
            </a:pPr>
            <a:r>
              <a:rPr lang="en-IE" sz="1500"/>
              <a:t>FOR THE MOST PART, HUMANS WRITE SOFTWARE AND HUMANS MAKE MISTAKES.</a:t>
            </a:r>
            <a:endParaRPr sz="1500"/>
          </a:p>
          <a:p>
            <a:pPr indent="-228600" lvl="0" marL="228600" rtl="0" algn="l">
              <a:lnSpc>
                <a:spcPct val="110000"/>
              </a:lnSpc>
              <a:spcBef>
                <a:spcPts val="1000"/>
              </a:spcBef>
              <a:spcAft>
                <a:spcPts val="0"/>
              </a:spcAft>
              <a:buSzPts val="1500"/>
              <a:buChar char="•"/>
            </a:pPr>
            <a:r>
              <a:rPr lang="en-IE" sz="1500"/>
              <a:t>EARLY AND CONTINUOUS TESTING IDENTIFIES FAULTS/DEFECTS IN A SOFTWARE SYSTEM EARLY ON, FINDING AND FIXING ISSUES EARLY ON IMPROVES THE QUALITY OF THE SOFTWARE AND SAVES TIME.</a:t>
            </a:r>
            <a:endParaRPr/>
          </a:p>
          <a:p>
            <a:pPr indent="-228600" lvl="0" marL="228600" rtl="0" algn="l">
              <a:lnSpc>
                <a:spcPct val="110000"/>
              </a:lnSpc>
              <a:spcBef>
                <a:spcPts val="1000"/>
              </a:spcBef>
              <a:spcAft>
                <a:spcPts val="0"/>
              </a:spcAft>
              <a:buSzPts val="1500"/>
              <a:buChar char="•"/>
            </a:pPr>
            <a:r>
              <a:rPr lang="en-IE" sz="1500"/>
              <a:t>A FLAWED SOFTWARE PRODUCT CAN IMPACT A PRODUCT OR COMPANY'S REPUTATION.</a:t>
            </a:r>
            <a:endParaRPr/>
          </a:p>
          <a:p>
            <a:pPr indent="-228600" lvl="0" marL="228600" rtl="0" algn="l">
              <a:lnSpc>
                <a:spcPct val="110000"/>
              </a:lnSpc>
              <a:spcBef>
                <a:spcPts val="1000"/>
              </a:spcBef>
              <a:spcAft>
                <a:spcPts val="0"/>
              </a:spcAft>
              <a:buSzPts val="1500"/>
              <a:buChar char="•"/>
            </a:pPr>
            <a:r>
              <a:rPr lang="en-IE" sz="1500"/>
              <a:t>WE NEED TO MAKE SURE OUR SOFTWARE IS SAFE TO USE AND PROTECTS ITS USERS FROM THREATS.</a:t>
            </a:r>
            <a:endParaRPr/>
          </a:p>
          <a:p>
            <a:pPr indent="-133350" lvl="0" marL="228600" rtl="0" algn="l">
              <a:lnSpc>
                <a:spcPct val="110000"/>
              </a:lnSpc>
              <a:spcBef>
                <a:spcPts val="1000"/>
              </a:spcBef>
              <a:spcAft>
                <a:spcPts val="0"/>
              </a:spcAft>
              <a:buSzPts val="1500"/>
              <a:buNone/>
            </a:pPr>
            <a:r>
              <a:t/>
            </a:r>
            <a:endParaRPr sz="1500"/>
          </a:p>
          <a:p>
            <a:pPr indent="0" lvl="0" marL="0" rtl="0" algn="l">
              <a:lnSpc>
                <a:spcPct val="110000"/>
              </a:lnSpc>
              <a:spcBef>
                <a:spcPts val="1000"/>
              </a:spcBef>
              <a:spcAft>
                <a:spcPts val="0"/>
              </a:spcAft>
              <a:buSzPts val="1500"/>
              <a:buNone/>
            </a:pPr>
            <a:r>
              <a:rPr b="1" lang="en-IE" sz="1500"/>
              <a:t>SOME PEOPLE RELY ON THE SOFTWARE IN VEHICLES, MEDICAL DEVICES AND OTHER MACHINES TO KEEP THEM SAFE, AS DEVELOPERS WE NEED TO TAKE THIS RESPONSIBILITY VERY SERIOUSLY.</a:t>
            </a:r>
            <a:endParaRPr/>
          </a:p>
          <a:p>
            <a:pPr indent="-133350" lvl="1" marL="685800" rtl="0" algn="l">
              <a:lnSpc>
                <a:spcPct val="110000"/>
              </a:lnSpc>
              <a:spcBef>
                <a:spcPts val="500"/>
              </a:spcBef>
              <a:spcAft>
                <a:spcPts val="0"/>
              </a:spcAft>
              <a:buSzPts val="1500"/>
              <a:buNone/>
            </a:pPr>
            <a:r>
              <a:t/>
            </a:r>
            <a:endParaRPr sz="1500"/>
          </a:p>
          <a:p>
            <a:pPr indent="0" lvl="1" marL="457200" rtl="0" algn="l">
              <a:lnSpc>
                <a:spcPct val="110000"/>
              </a:lnSpc>
              <a:spcBef>
                <a:spcPts val="500"/>
              </a:spcBef>
              <a:spcAft>
                <a:spcPts val="0"/>
              </a:spcAft>
              <a:buSzPts val="1500"/>
              <a:buNone/>
            </a:pPr>
            <a:r>
              <a:t/>
            </a:r>
            <a:endParaRPr sz="1500"/>
          </a:p>
        </p:txBody>
      </p:sp>
      <p:pic>
        <p:nvPicPr>
          <p:cNvPr id="476" name="Google Shape;476;p32"/>
          <p:cNvPicPr preferRelativeResize="0"/>
          <p:nvPr/>
        </p:nvPicPr>
        <p:blipFill rotWithShape="1">
          <a:blip r:embed="rId4">
            <a:alphaModFix/>
          </a:blip>
          <a:srcRect b="14148" l="78750" r="0" t="72830"/>
          <a:stretch/>
        </p:blipFill>
        <p:spPr>
          <a:xfrm>
            <a:off x="1377059" y="5962903"/>
            <a:ext cx="2590800" cy="892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0" name="Shape 480"/>
        <p:cNvGrpSpPr/>
        <p:nvPr/>
      </p:nvGrpSpPr>
      <p:grpSpPr>
        <a:xfrm>
          <a:off x="0" y="0"/>
          <a:ext cx="0" cy="0"/>
          <a:chOff x="0" y="0"/>
          <a:chExt cx="0" cy="0"/>
        </a:xfrm>
      </p:grpSpPr>
      <p:pic>
        <p:nvPicPr>
          <p:cNvPr descr="A picture containing food, table, holding, snow&#10;&#10;Description automatically generated" id="481" name="Google Shape;481;p33"/>
          <p:cNvPicPr preferRelativeResize="0"/>
          <p:nvPr/>
        </p:nvPicPr>
        <p:blipFill rotWithShape="1">
          <a:blip r:embed="rId3">
            <a:alphaModFix/>
          </a:blip>
          <a:srcRect b="0" l="0" r="0" t="0"/>
          <a:stretch/>
        </p:blipFill>
        <p:spPr>
          <a:xfrm>
            <a:off x="20" y="10"/>
            <a:ext cx="12191980" cy="6857990"/>
          </a:xfrm>
          <a:prstGeom prst="rect">
            <a:avLst/>
          </a:prstGeom>
          <a:noFill/>
          <a:ln>
            <a:noFill/>
          </a:ln>
        </p:spPr>
      </p:pic>
      <p:pic>
        <p:nvPicPr>
          <p:cNvPr id="482" name="Google Shape;482;p3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483" name="Google Shape;483;p33"/>
          <p:cNvSpPr/>
          <p:nvPr/>
        </p:nvSpPr>
        <p:spPr>
          <a:xfrm>
            <a:off x="1038226" y="819150"/>
            <a:ext cx="10037605" cy="4972049"/>
          </a:xfrm>
          <a:prstGeom prst="roundRect">
            <a:avLst>
              <a:gd fmla="val 4333" name="adj"/>
            </a:avLst>
          </a:prstGeom>
          <a:solidFill>
            <a:schemeClr val="dk1">
              <a:alpha val="74901"/>
            </a:schemeClr>
          </a:solidFill>
          <a:ln cap="flat" cmpd="sng" w="82550">
            <a:solidFill>
              <a:srgbClr val="EAEAE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84" name="Google Shape;484;p33"/>
          <p:cNvSpPr txBox="1"/>
          <p:nvPr>
            <p:ph type="title"/>
          </p:nvPr>
        </p:nvSpPr>
        <p:spPr>
          <a:xfrm>
            <a:off x="1307482" y="950976"/>
            <a:ext cx="9499092" cy="126371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wentieth Century"/>
              <a:buNone/>
            </a:pPr>
            <a:r>
              <a:rPr lang="en-IE"/>
              <a:t>WHY WE NEED TESTING</a:t>
            </a:r>
            <a:endParaRPr/>
          </a:p>
        </p:txBody>
      </p:sp>
      <p:sp>
        <p:nvSpPr>
          <p:cNvPr id="485" name="Google Shape;485;p33"/>
          <p:cNvSpPr txBox="1"/>
          <p:nvPr>
            <p:ph idx="1" type="body"/>
          </p:nvPr>
        </p:nvSpPr>
        <p:spPr>
          <a:xfrm>
            <a:off x="1383682" y="2367093"/>
            <a:ext cx="9346692" cy="3090732"/>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500"/>
              <a:buNone/>
            </a:pPr>
            <a:r>
              <a:rPr b="1" lang="en-IE" sz="1500"/>
              <a:t>MARS CLIMATE ORBITER</a:t>
            </a:r>
            <a:endParaRPr b="1" sz="1500"/>
          </a:p>
          <a:p>
            <a:pPr indent="-228600" lvl="1" marL="685800" rtl="0" algn="l">
              <a:lnSpc>
                <a:spcPct val="110000"/>
              </a:lnSpc>
              <a:spcBef>
                <a:spcPts val="500"/>
              </a:spcBef>
              <a:spcAft>
                <a:spcPts val="0"/>
              </a:spcAft>
              <a:buSzPts val="1500"/>
              <a:buChar char="•"/>
            </a:pPr>
            <a:r>
              <a:rPr lang="en-IE" sz="1500"/>
              <a:t>ON ITS MISSION TO MARS IN 1998, THE CLIMATE ORBITER WAS LOST IN SPACE.</a:t>
            </a:r>
            <a:endParaRPr/>
          </a:p>
          <a:p>
            <a:pPr indent="-133350" lvl="1" marL="685800" rtl="0" algn="l">
              <a:lnSpc>
                <a:spcPct val="110000"/>
              </a:lnSpc>
              <a:spcBef>
                <a:spcPts val="500"/>
              </a:spcBef>
              <a:spcAft>
                <a:spcPts val="0"/>
              </a:spcAft>
              <a:buSzPts val="1500"/>
              <a:buNone/>
            </a:pPr>
            <a:r>
              <a:t/>
            </a:r>
            <a:endParaRPr sz="1500"/>
          </a:p>
          <a:p>
            <a:pPr indent="-228600" lvl="1" marL="685800" rtl="0" algn="l">
              <a:lnSpc>
                <a:spcPct val="110000"/>
              </a:lnSpc>
              <a:spcBef>
                <a:spcPts val="500"/>
              </a:spcBef>
              <a:spcAft>
                <a:spcPts val="0"/>
              </a:spcAft>
              <a:buSzPts val="1500"/>
              <a:buChar char="•"/>
            </a:pPr>
            <a:r>
              <a:rPr lang="en-IE" sz="1500"/>
              <a:t>IT TOOK A LONG TIME FOR ENGINEERS TO UNDERSTAND WHAT HAD HAPPENED.</a:t>
            </a:r>
            <a:endParaRPr/>
          </a:p>
          <a:p>
            <a:pPr indent="-133350" lvl="1" marL="685800" rtl="0" algn="l">
              <a:lnSpc>
                <a:spcPct val="110000"/>
              </a:lnSpc>
              <a:spcBef>
                <a:spcPts val="500"/>
              </a:spcBef>
              <a:spcAft>
                <a:spcPts val="0"/>
              </a:spcAft>
              <a:buSzPts val="1500"/>
              <a:buNone/>
            </a:pPr>
            <a:r>
              <a:t/>
            </a:r>
            <a:endParaRPr sz="1500"/>
          </a:p>
          <a:p>
            <a:pPr indent="-228600" lvl="1" marL="685800" rtl="0" algn="l">
              <a:lnSpc>
                <a:spcPct val="110000"/>
              </a:lnSpc>
              <a:spcBef>
                <a:spcPts val="500"/>
              </a:spcBef>
              <a:spcAft>
                <a:spcPts val="0"/>
              </a:spcAft>
              <a:buSzPts val="1500"/>
              <a:buChar char="•"/>
            </a:pPr>
            <a:r>
              <a:rPr lang="en-IE" sz="1500"/>
              <a:t>A SUB-CONTRACTOR ON THE ENGINEERING TEAM HAD FAILED TO MAKE A SIMPLE CONVERSION FROM IMPERIAL UNITS TO METRIC UNITS!</a:t>
            </a:r>
            <a:endParaRPr/>
          </a:p>
          <a:p>
            <a:pPr indent="-133350" lvl="1" marL="685800" rtl="0" algn="l">
              <a:lnSpc>
                <a:spcPct val="110000"/>
              </a:lnSpc>
              <a:spcBef>
                <a:spcPts val="500"/>
              </a:spcBef>
              <a:spcAft>
                <a:spcPts val="0"/>
              </a:spcAft>
              <a:buSzPts val="1500"/>
              <a:buNone/>
            </a:pPr>
            <a:r>
              <a:t/>
            </a:r>
            <a:endParaRPr sz="1500"/>
          </a:p>
          <a:p>
            <a:pPr indent="-228600" lvl="1" marL="685800" rtl="0" algn="l">
              <a:lnSpc>
                <a:spcPct val="110000"/>
              </a:lnSpc>
              <a:spcBef>
                <a:spcPts val="500"/>
              </a:spcBef>
              <a:spcAft>
                <a:spcPts val="0"/>
              </a:spcAft>
              <a:buSzPts val="1500"/>
              <a:buChar char="•"/>
            </a:pPr>
            <a:r>
              <a:rPr lang="en-IE" sz="1500"/>
              <a:t>THIS EMBARRASSING MISTAKE CAUSED THE $125,000,000 ORBITER TO SMASH INTO THE MARS ATMOSPHERE. THIS CRIPPLED THE COMMUNICATIONS AND SENT THE CRAFT HURTLING AROUND THE SUN.</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A person looking at the camera&#10;&#10;Description automatically generated" id="490" name="Google Shape;490;p34"/>
          <p:cNvPicPr preferRelativeResize="0"/>
          <p:nvPr/>
        </p:nvPicPr>
        <p:blipFill rotWithShape="1">
          <a:blip r:embed="rId3">
            <a:alphaModFix/>
          </a:blip>
          <a:srcRect b="-1" l="22508" r="15256" t="0"/>
          <a:stretch/>
        </p:blipFill>
        <p:spPr>
          <a:xfrm>
            <a:off x="5797543" y="10"/>
            <a:ext cx="6394152" cy="6857990"/>
          </a:xfrm>
          <a:prstGeom prst="rect">
            <a:avLst/>
          </a:prstGeom>
          <a:noFill/>
          <a:ln>
            <a:noFill/>
          </a:ln>
        </p:spPr>
      </p:pic>
      <p:pic>
        <p:nvPicPr>
          <p:cNvPr id="491" name="Google Shape;491;p34"/>
          <p:cNvPicPr preferRelativeResize="0"/>
          <p:nvPr/>
        </p:nvPicPr>
        <p:blipFill rotWithShape="1">
          <a:blip r:embed="rId4">
            <a:alphaModFix/>
          </a:blip>
          <a:srcRect b="0" l="0" r="0" t="0"/>
          <a:stretch/>
        </p:blipFill>
        <p:spPr>
          <a:xfrm rot="10800000">
            <a:off x="0" y="0"/>
            <a:ext cx="12192000" cy="6858000"/>
          </a:xfrm>
          <a:prstGeom prst="rect">
            <a:avLst/>
          </a:prstGeom>
          <a:noFill/>
          <a:ln>
            <a:noFill/>
          </a:ln>
        </p:spPr>
      </p:pic>
      <p:sp>
        <p:nvSpPr>
          <p:cNvPr id="492" name="Google Shape;492;p34"/>
          <p:cNvSpPr txBox="1"/>
          <p:nvPr>
            <p:ph type="title"/>
          </p:nvPr>
        </p:nvSpPr>
        <p:spPr>
          <a:xfrm>
            <a:off x="805180" y="989965"/>
            <a:ext cx="4914900" cy="8432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Twentieth Century"/>
              <a:buNone/>
            </a:pPr>
            <a:r>
              <a:rPr lang="en-IE">
                <a:solidFill>
                  <a:srgbClr val="000000"/>
                </a:solidFill>
              </a:rPr>
              <a:t>WHY WE NEED TESTING</a:t>
            </a:r>
            <a:endParaRPr/>
          </a:p>
        </p:txBody>
      </p:sp>
      <p:sp>
        <p:nvSpPr>
          <p:cNvPr id="493" name="Google Shape;493;p34"/>
          <p:cNvSpPr txBox="1"/>
          <p:nvPr/>
        </p:nvSpPr>
        <p:spPr>
          <a:xfrm>
            <a:off x="838200" y="245745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494" name="Google Shape;494;p34"/>
          <p:cNvSpPr txBox="1"/>
          <p:nvPr>
            <p:ph idx="1" type="body"/>
          </p:nvPr>
        </p:nvSpPr>
        <p:spPr>
          <a:xfrm>
            <a:off x="-183" y="2006078"/>
            <a:ext cx="5754553" cy="3884080"/>
          </a:xfrm>
          <a:prstGeom prst="rect">
            <a:avLst/>
          </a:prstGeom>
          <a:noFill/>
          <a:ln>
            <a:noFill/>
          </a:ln>
        </p:spPr>
        <p:txBody>
          <a:bodyPr anchorCtr="0" anchor="ctr" bIns="45700" lIns="91425" spcFirstLastPara="1" rIns="91425" wrap="square" tIns="45700">
            <a:noAutofit/>
          </a:bodyPr>
          <a:lstStyle/>
          <a:p>
            <a:pPr indent="0" lvl="0" marL="0" rtl="0" algn="ctr">
              <a:lnSpc>
                <a:spcPct val="120000"/>
              </a:lnSpc>
              <a:spcBef>
                <a:spcPts val="0"/>
              </a:spcBef>
              <a:spcAft>
                <a:spcPts val="0"/>
              </a:spcAft>
              <a:buSzPts val="2000"/>
              <a:buNone/>
            </a:pPr>
            <a:r>
              <a:rPr b="1" lang="en-IE" sz="2000">
                <a:solidFill>
                  <a:srgbClr val="000000"/>
                </a:solidFill>
              </a:rPr>
              <a:t>FIAT CHRYSLER</a:t>
            </a:r>
            <a:endParaRPr b="1" sz="2000"/>
          </a:p>
          <a:p>
            <a:pPr indent="-228600" lvl="1" marL="685800" rtl="0" algn="l">
              <a:lnSpc>
                <a:spcPct val="120000"/>
              </a:lnSpc>
              <a:spcBef>
                <a:spcPts val="500"/>
              </a:spcBef>
              <a:spcAft>
                <a:spcPts val="0"/>
              </a:spcAft>
              <a:buSzPts val="2000"/>
              <a:buChar char="•"/>
            </a:pPr>
            <a:r>
              <a:rPr lang="en-IE" sz="2000">
                <a:solidFill>
                  <a:srgbClr val="000000"/>
                </a:solidFill>
              </a:rPr>
              <a:t>IN 2016 RECALLED OVER </a:t>
            </a:r>
            <a:r>
              <a:rPr b="1" lang="en-IE" sz="2000">
                <a:solidFill>
                  <a:srgbClr val="000000"/>
                </a:solidFill>
              </a:rPr>
              <a:t>1 MILLION </a:t>
            </a:r>
            <a:r>
              <a:rPr lang="en-IE" sz="2000">
                <a:solidFill>
                  <a:srgbClr val="000000"/>
                </a:solidFill>
              </a:rPr>
              <a:t>VEHICLES.</a:t>
            </a:r>
            <a:endParaRPr/>
          </a:p>
          <a:p>
            <a:pPr indent="-228600" lvl="1" marL="685800" rtl="0" algn="l">
              <a:lnSpc>
                <a:spcPct val="120000"/>
              </a:lnSpc>
              <a:spcBef>
                <a:spcPts val="500"/>
              </a:spcBef>
              <a:spcAft>
                <a:spcPts val="0"/>
              </a:spcAft>
              <a:buSzPts val="2000"/>
              <a:buChar char="•"/>
            </a:pPr>
            <a:r>
              <a:rPr lang="en-IE" sz="2000">
                <a:solidFill>
                  <a:srgbClr val="000000"/>
                </a:solidFill>
              </a:rPr>
              <a:t>GOVERNMENT INVESTIGATION REVEALED A </a:t>
            </a:r>
            <a:endParaRPr/>
          </a:p>
          <a:p>
            <a:pPr indent="0" lvl="1" marL="457200" rtl="0" algn="l">
              <a:lnSpc>
                <a:spcPct val="120000"/>
              </a:lnSpc>
              <a:spcBef>
                <a:spcPts val="500"/>
              </a:spcBef>
              <a:spcAft>
                <a:spcPts val="0"/>
              </a:spcAft>
              <a:buSzPts val="2000"/>
              <a:buNone/>
            </a:pPr>
            <a:r>
              <a:rPr b="1" lang="en-IE" sz="2000">
                <a:solidFill>
                  <a:srgbClr val="000000"/>
                </a:solidFill>
              </a:rPr>
              <a:t>    GEAR-SHIFT FLAW</a:t>
            </a:r>
            <a:r>
              <a:rPr lang="en-IE" sz="2000">
                <a:solidFill>
                  <a:srgbClr val="000000"/>
                </a:solidFill>
              </a:rPr>
              <a:t> WHICH RESULTED IN:</a:t>
            </a:r>
            <a:endParaRPr/>
          </a:p>
          <a:p>
            <a:pPr indent="-228600" lvl="2" marL="1143000" rtl="0" algn="l">
              <a:lnSpc>
                <a:spcPct val="120000"/>
              </a:lnSpc>
              <a:spcBef>
                <a:spcPts val="500"/>
              </a:spcBef>
              <a:spcAft>
                <a:spcPts val="0"/>
              </a:spcAft>
              <a:buSzPts val="1600"/>
              <a:buFont typeface="Courier New"/>
              <a:buChar char="o"/>
            </a:pPr>
            <a:r>
              <a:rPr lang="en-IE">
                <a:solidFill>
                  <a:srgbClr val="000000"/>
                </a:solidFill>
              </a:rPr>
              <a:t>266 ACCIDENTS</a:t>
            </a:r>
            <a:endParaRPr/>
          </a:p>
          <a:p>
            <a:pPr indent="-228600" lvl="2" marL="1143000" rtl="0" algn="l">
              <a:lnSpc>
                <a:spcPct val="120000"/>
              </a:lnSpc>
              <a:spcBef>
                <a:spcPts val="500"/>
              </a:spcBef>
              <a:spcAft>
                <a:spcPts val="0"/>
              </a:spcAft>
              <a:buSzPts val="1600"/>
              <a:buFont typeface="Courier New"/>
              <a:buChar char="o"/>
            </a:pPr>
            <a:r>
              <a:rPr lang="en-IE">
                <a:solidFill>
                  <a:srgbClr val="000000"/>
                </a:solidFill>
              </a:rPr>
              <a:t>68 INJURIES</a:t>
            </a:r>
            <a:endParaRPr/>
          </a:p>
          <a:p>
            <a:pPr indent="-228600" lvl="2" marL="1143000" rtl="0" algn="l">
              <a:lnSpc>
                <a:spcPct val="120000"/>
              </a:lnSpc>
              <a:spcBef>
                <a:spcPts val="500"/>
              </a:spcBef>
              <a:spcAft>
                <a:spcPts val="0"/>
              </a:spcAft>
              <a:buSzPts val="1600"/>
              <a:buFont typeface="Courier New"/>
              <a:buChar char="o"/>
            </a:pPr>
            <a:r>
              <a:rPr lang="en-IE">
                <a:solidFill>
                  <a:srgbClr val="000000"/>
                </a:solidFill>
              </a:rPr>
              <a:t>AT LEAST 1 DEATH (ACTOR ANTON YELCHIN)</a:t>
            </a:r>
            <a:endParaRPr/>
          </a:p>
          <a:p>
            <a:pPr indent="-228600" lvl="1" marL="685800" rtl="0" algn="l">
              <a:lnSpc>
                <a:spcPct val="120000"/>
              </a:lnSpc>
              <a:spcBef>
                <a:spcPts val="500"/>
              </a:spcBef>
              <a:spcAft>
                <a:spcPts val="0"/>
              </a:spcAft>
              <a:buSzPts val="2000"/>
              <a:buChar char="•"/>
            </a:pPr>
            <a:r>
              <a:rPr lang="en-IE" sz="2000">
                <a:solidFill>
                  <a:srgbClr val="000000"/>
                </a:solidFill>
              </a:rPr>
              <a:t>A SOFTWARE UPDATE WAS ISSUED AFTER THE RECALL, HOWEVER THE UPDATE REPORTEDLY FAILED TO WORK FOR A FURTHER 29,000 VEHICLES.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A picture containing person, indoor, person, pair&#10;&#10;Description automatically generated" id="499" name="Google Shape;499;p35"/>
          <p:cNvPicPr preferRelativeResize="0"/>
          <p:nvPr/>
        </p:nvPicPr>
        <p:blipFill rotWithShape="1">
          <a:blip r:embed="rId3">
            <a:alphaModFix/>
          </a:blip>
          <a:srcRect b="-1" l="18436" r="20026" t="0"/>
          <a:stretch/>
        </p:blipFill>
        <p:spPr>
          <a:xfrm>
            <a:off x="5797543" y="10"/>
            <a:ext cx="6394152" cy="6857990"/>
          </a:xfrm>
          <a:prstGeom prst="rect">
            <a:avLst/>
          </a:prstGeom>
          <a:noFill/>
          <a:ln>
            <a:noFill/>
          </a:ln>
        </p:spPr>
      </p:pic>
      <p:pic>
        <p:nvPicPr>
          <p:cNvPr id="500" name="Google Shape;500;p35"/>
          <p:cNvPicPr preferRelativeResize="0"/>
          <p:nvPr/>
        </p:nvPicPr>
        <p:blipFill rotWithShape="1">
          <a:blip r:embed="rId4">
            <a:alphaModFix/>
          </a:blip>
          <a:srcRect b="0" l="0" r="0" t="0"/>
          <a:stretch/>
        </p:blipFill>
        <p:spPr>
          <a:xfrm rot="10800000">
            <a:off x="0" y="0"/>
            <a:ext cx="12192000" cy="6858000"/>
          </a:xfrm>
          <a:prstGeom prst="rect">
            <a:avLst/>
          </a:prstGeom>
          <a:noFill/>
          <a:ln>
            <a:noFill/>
          </a:ln>
        </p:spPr>
      </p:pic>
      <p:sp>
        <p:nvSpPr>
          <p:cNvPr id="501" name="Google Shape;501;p35"/>
          <p:cNvSpPr txBox="1"/>
          <p:nvPr>
            <p:ph type="title"/>
          </p:nvPr>
        </p:nvSpPr>
        <p:spPr>
          <a:xfrm>
            <a:off x="804998" y="798445"/>
            <a:ext cx="4915148" cy="131166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Twentieth Century"/>
              <a:buNone/>
            </a:pPr>
            <a:r>
              <a:rPr lang="en-IE">
                <a:solidFill>
                  <a:srgbClr val="000000"/>
                </a:solidFill>
              </a:rPr>
              <a:t>WHY WE NEED TESTING</a:t>
            </a:r>
            <a:endParaRPr/>
          </a:p>
        </p:txBody>
      </p:sp>
      <p:sp>
        <p:nvSpPr>
          <p:cNvPr id="502" name="Google Shape;502;p35"/>
          <p:cNvSpPr txBox="1"/>
          <p:nvPr>
            <p:ph idx="1" type="body"/>
          </p:nvPr>
        </p:nvSpPr>
        <p:spPr>
          <a:xfrm>
            <a:off x="-3466" y="2104875"/>
            <a:ext cx="5924144" cy="3788830"/>
          </a:xfrm>
          <a:prstGeom prst="rect">
            <a:avLst/>
          </a:prstGeom>
          <a:noFill/>
          <a:ln>
            <a:noFill/>
          </a:ln>
        </p:spPr>
        <p:txBody>
          <a:bodyPr anchorCtr="0" anchor="ctr" bIns="45700" lIns="91425" spcFirstLastPara="1" rIns="91425" wrap="square" tIns="45700">
            <a:normAutofit fontScale="85000" lnSpcReduction="10000"/>
          </a:bodyPr>
          <a:lstStyle/>
          <a:p>
            <a:pPr indent="0" lvl="0" marL="0" rtl="0" algn="ctr">
              <a:lnSpc>
                <a:spcPct val="120000"/>
              </a:lnSpc>
              <a:spcBef>
                <a:spcPts val="0"/>
              </a:spcBef>
              <a:spcAft>
                <a:spcPts val="0"/>
              </a:spcAft>
              <a:buSzPct val="100000"/>
              <a:buNone/>
            </a:pPr>
            <a:r>
              <a:rPr b="1" lang="en-IE" sz="2000">
                <a:solidFill>
                  <a:srgbClr val="000000"/>
                </a:solidFill>
              </a:rPr>
              <a:t>UK NATIONAL HEALTH SERVICE</a:t>
            </a:r>
            <a:endParaRPr/>
          </a:p>
          <a:p>
            <a:pPr indent="-228600" lvl="1" marL="685800" rtl="0" algn="l">
              <a:lnSpc>
                <a:spcPct val="120000"/>
              </a:lnSpc>
              <a:spcBef>
                <a:spcPts val="500"/>
              </a:spcBef>
              <a:spcAft>
                <a:spcPts val="0"/>
              </a:spcAft>
              <a:buSzPct val="100000"/>
              <a:buChar char="•"/>
            </a:pPr>
            <a:r>
              <a:rPr lang="en-IE" sz="2000">
                <a:solidFill>
                  <a:srgbClr val="000000"/>
                </a:solidFill>
              </a:rPr>
              <a:t>ADMITTED TO MIS-PRESCRIBING MEDICATION TO 300,000 HEART PATIENTS DUE TO A SOFTWARE ERROR.</a:t>
            </a:r>
            <a:endParaRPr/>
          </a:p>
          <a:p>
            <a:pPr indent="-120650" lvl="1" marL="685800" rtl="0" algn="l">
              <a:lnSpc>
                <a:spcPct val="120000"/>
              </a:lnSpc>
              <a:spcBef>
                <a:spcPts val="500"/>
              </a:spcBef>
              <a:spcAft>
                <a:spcPts val="0"/>
              </a:spcAft>
              <a:buSzPct val="100000"/>
              <a:buNone/>
            </a:pPr>
            <a:r>
              <a:t/>
            </a:r>
            <a:endParaRPr sz="2000">
              <a:solidFill>
                <a:srgbClr val="000000"/>
              </a:solidFill>
            </a:endParaRPr>
          </a:p>
          <a:p>
            <a:pPr indent="-228600" lvl="1" marL="685800" rtl="0" algn="l">
              <a:lnSpc>
                <a:spcPct val="120000"/>
              </a:lnSpc>
              <a:spcBef>
                <a:spcPts val="500"/>
              </a:spcBef>
              <a:spcAft>
                <a:spcPts val="0"/>
              </a:spcAft>
              <a:buSzPct val="100000"/>
              <a:buChar char="•"/>
            </a:pPr>
            <a:r>
              <a:rPr lang="en-IE" sz="2000">
                <a:solidFill>
                  <a:srgbClr val="000000"/>
                </a:solidFill>
              </a:rPr>
              <a:t>SYSTMONE, THE SOFTWARE USED TO CALCULATE THE RISK OF A HEART ATTACK, HAS REPORTEDLY PRODUCED INCORRECT RESULTS SINCE 2009.</a:t>
            </a:r>
            <a:endParaRPr/>
          </a:p>
          <a:p>
            <a:pPr indent="-131444" lvl="1" marL="685800" rtl="0" algn="l">
              <a:lnSpc>
                <a:spcPct val="120000"/>
              </a:lnSpc>
              <a:spcBef>
                <a:spcPts val="500"/>
              </a:spcBef>
              <a:spcAft>
                <a:spcPts val="0"/>
              </a:spcAft>
              <a:buSzPct val="100000"/>
              <a:buNone/>
            </a:pPr>
            <a:r>
              <a:t/>
            </a:r>
            <a:endParaRPr/>
          </a:p>
          <a:p>
            <a:pPr indent="-228600" lvl="1" marL="685800" rtl="0" algn="l">
              <a:lnSpc>
                <a:spcPct val="120000"/>
              </a:lnSpc>
              <a:spcBef>
                <a:spcPts val="500"/>
              </a:spcBef>
              <a:spcAft>
                <a:spcPts val="0"/>
              </a:spcAft>
              <a:buSzPct val="100000"/>
              <a:buChar char="•"/>
            </a:pPr>
            <a:r>
              <a:rPr lang="en-IE" sz="2000"/>
              <a:t>THIS HAS LED TO PATIENTS:</a:t>
            </a:r>
            <a:endParaRPr/>
          </a:p>
          <a:p>
            <a:pPr indent="-228600" lvl="2" marL="1143000" rtl="0" algn="l">
              <a:lnSpc>
                <a:spcPct val="120000"/>
              </a:lnSpc>
              <a:spcBef>
                <a:spcPts val="500"/>
              </a:spcBef>
              <a:spcAft>
                <a:spcPts val="0"/>
              </a:spcAft>
              <a:buSzPct val="100000"/>
              <a:buChar char="•"/>
            </a:pPr>
            <a:r>
              <a:rPr lang="en-IE" sz="1600"/>
              <a:t>SUFFERING NEEDLESSLY FROM HEART ATTACKS OR STROKES.</a:t>
            </a:r>
            <a:endParaRPr/>
          </a:p>
          <a:p>
            <a:pPr indent="-228600" lvl="2" marL="1143000" rtl="0" algn="l">
              <a:lnSpc>
                <a:spcPct val="120000"/>
              </a:lnSpc>
              <a:spcBef>
                <a:spcPts val="500"/>
              </a:spcBef>
              <a:spcAft>
                <a:spcPts val="0"/>
              </a:spcAft>
              <a:buSzPct val="100000"/>
              <a:buChar char="•"/>
            </a:pPr>
            <a:r>
              <a:rPr lang="en-IE" sz="1600"/>
              <a:t>SUFFERING SERIOUS SIDE-EFFECTS FROM TAKING UNNECESSARY MEDICATION.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6"/>
          <p:cNvSpPr/>
          <p:nvPr/>
        </p:nvSpPr>
        <p:spPr>
          <a:xfrm>
            <a:off x="0" y="0"/>
            <a:ext cx="12188952"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508" name="Google Shape;508;p36"/>
          <p:cNvSpPr/>
          <p:nvPr/>
        </p:nvSpPr>
        <p:spPr>
          <a:xfrm>
            <a:off x="6406152" y="2355786"/>
            <a:ext cx="4985748" cy="3531073"/>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509" name="Google Shape;509;p36"/>
          <p:cNvSpPr txBox="1"/>
          <p:nvPr>
            <p:ph type="title"/>
          </p:nvPr>
        </p:nvSpPr>
        <p:spPr>
          <a:xfrm>
            <a:off x="7559812" y="2723322"/>
            <a:ext cx="3510355" cy="223673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Twentieth Century"/>
              <a:buNone/>
            </a:pPr>
            <a:r>
              <a:rPr lang="en-IE">
                <a:solidFill>
                  <a:srgbClr val="FFFFFF"/>
                </a:solidFill>
              </a:rPr>
              <a:t>PART 2 </a:t>
            </a:r>
            <a:br>
              <a:rPr lang="en-IE">
                <a:solidFill>
                  <a:srgbClr val="FFFFFF"/>
                </a:solidFill>
              </a:rPr>
            </a:br>
            <a:r>
              <a:rPr lang="en-IE">
                <a:solidFill>
                  <a:srgbClr val="FFFFFF"/>
                </a:solidFill>
              </a:rPr>
              <a:t>TEST CASES</a:t>
            </a:r>
            <a:endParaRPr/>
          </a:p>
        </p:txBody>
      </p:sp>
      <p:sp>
        <p:nvSpPr>
          <p:cNvPr id="510" name="Google Shape;510;p36"/>
          <p:cNvSpPr/>
          <p:nvPr/>
        </p:nvSpPr>
        <p:spPr>
          <a:xfrm>
            <a:off x="6409782" y="1654168"/>
            <a:ext cx="822493" cy="4232692"/>
          </a:xfrm>
          <a:custGeom>
            <a:rect b="b" l="l" r="r" t="t"/>
            <a:pathLst>
              <a:path extrusionOk="0" h="2732" w="491">
                <a:moveTo>
                  <a:pt x="491" y="2247"/>
                </a:moveTo>
                <a:lnTo>
                  <a:pt x="0" y="2732"/>
                </a:lnTo>
                <a:lnTo>
                  <a:pt x="0" y="486"/>
                </a:lnTo>
                <a:lnTo>
                  <a:pt x="491" y="0"/>
                </a:lnTo>
                <a:lnTo>
                  <a:pt x="491" y="2247"/>
                </a:lnTo>
                <a:close/>
              </a:path>
            </a:pathLst>
          </a:custGeom>
          <a:solidFill>
            <a:srgbClr val="0A54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511" name="Google Shape;511;p36"/>
          <p:cNvSpPr/>
          <p:nvPr/>
        </p:nvSpPr>
        <p:spPr>
          <a:xfrm>
            <a:off x="6544520" y="1311136"/>
            <a:ext cx="687754" cy="3820236"/>
          </a:xfrm>
          <a:custGeom>
            <a:rect b="b" l="l" r="r" t="t"/>
            <a:pathLst>
              <a:path extrusionOk="0" h="2447" w="414">
                <a:moveTo>
                  <a:pt x="414" y="2447"/>
                </a:moveTo>
                <a:lnTo>
                  <a:pt x="0" y="2247"/>
                </a:lnTo>
                <a:lnTo>
                  <a:pt x="0" y="0"/>
                </a:lnTo>
                <a:lnTo>
                  <a:pt x="414" y="200"/>
                </a:lnTo>
                <a:lnTo>
                  <a:pt x="414" y="2447"/>
                </a:lnTo>
                <a:close/>
              </a:path>
            </a:pathLst>
          </a:custGeom>
          <a:solidFill>
            <a:srgbClr val="107EC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512" name="Google Shape;512;p36"/>
          <p:cNvSpPr/>
          <p:nvPr/>
        </p:nvSpPr>
        <p:spPr>
          <a:xfrm>
            <a:off x="6544520" y="1126737"/>
            <a:ext cx="347200" cy="3699705"/>
          </a:xfrm>
          <a:custGeom>
            <a:rect b="b" l="l" r="r" t="t"/>
            <a:pathLst>
              <a:path extrusionOk="0" h="2358" w="209">
                <a:moveTo>
                  <a:pt x="209" y="2246"/>
                </a:moveTo>
                <a:lnTo>
                  <a:pt x="0" y="2358"/>
                </a:lnTo>
                <a:lnTo>
                  <a:pt x="0" y="111"/>
                </a:lnTo>
                <a:lnTo>
                  <a:pt x="209" y="0"/>
                </a:lnTo>
                <a:lnTo>
                  <a:pt x="209" y="2246"/>
                </a:lnTo>
                <a:close/>
              </a:path>
            </a:pathLst>
          </a:custGeom>
          <a:solidFill>
            <a:srgbClr val="0A54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descr="A picture containing room&#10;&#10;Description automatically generated" id="513" name="Google Shape;513;p36"/>
          <p:cNvPicPr preferRelativeResize="0"/>
          <p:nvPr>
            <p:ph idx="1" type="body"/>
          </p:nvPr>
        </p:nvPicPr>
        <p:blipFill rotWithShape="1">
          <a:blip r:embed="rId3">
            <a:alphaModFix/>
          </a:blip>
          <a:srcRect b="14" l="9668" r="13" t="0"/>
          <a:stretch/>
        </p:blipFill>
        <p:spPr>
          <a:xfrm>
            <a:off x="1258859" y="1120046"/>
            <a:ext cx="5635819" cy="35095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517" name="Shape 517"/>
        <p:cNvGrpSpPr/>
        <p:nvPr/>
      </p:nvGrpSpPr>
      <p:grpSpPr>
        <a:xfrm>
          <a:off x="0" y="0"/>
          <a:ext cx="0" cy="0"/>
          <a:chOff x="0" y="0"/>
          <a:chExt cx="0" cy="0"/>
        </a:xfrm>
      </p:grpSpPr>
      <p:sp>
        <p:nvSpPr>
          <p:cNvPr id="518" name="Google Shape;518;p37"/>
          <p:cNvSpPr/>
          <p:nvPr/>
        </p:nvSpPr>
        <p:spPr>
          <a:xfrm>
            <a:off x="0" y="1"/>
            <a:ext cx="12191999"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519" name="Google Shape;519;p37"/>
          <p:cNvSpPr/>
          <p:nvPr/>
        </p:nvSpPr>
        <p:spPr>
          <a:xfrm>
            <a:off x="0" y="0"/>
            <a:ext cx="4013876" cy="6858000"/>
          </a:xfrm>
          <a:prstGeom prst="rect">
            <a:avLst/>
          </a:prstGeom>
          <a:gradFill>
            <a:gsLst>
              <a:gs pos="0">
                <a:srgbClr val="636363"/>
              </a:gs>
              <a:gs pos="100000">
                <a:schemeClr val="dk1"/>
              </a:gs>
            </a:gsLst>
            <a:lin ang="5400000" scaled="0"/>
          </a:gra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520" name="Google Shape;520;p37"/>
          <p:cNvPicPr preferRelativeResize="0"/>
          <p:nvPr/>
        </p:nvPicPr>
        <p:blipFill rotWithShape="1">
          <a:blip r:embed="rId3">
            <a:alphaModFix/>
          </a:blip>
          <a:srcRect b="73004" l="0" r="77037" t="0"/>
          <a:stretch/>
        </p:blipFill>
        <p:spPr>
          <a:xfrm>
            <a:off x="1" y="-2"/>
            <a:ext cx="3321978" cy="2196792"/>
          </a:xfrm>
          <a:prstGeom prst="rect">
            <a:avLst/>
          </a:prstGeom>
          <a:noFill/>
          <a:ln>
            <a:noFill/>
          </a:ln>
        </p:spPr>
      </p:pic>
      <p:sp>
        <p:nvSpPr>
          <p:cNvPr id="521" name="Google Shape;521;p37"/>
          <p:cNvSpPr txBox="1"/>
          <p:nvPr>
            <p:ph type="title"/>
          </p:nvPr>
        </p:nvSpPr>
        <p:spPr>
          <a:xfrm>
            <a:off x="959896" y="960814"/>
            <a:ext cx="2732249" cy="4912936"/>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wentieth Century"/>
              <a:buNone/>
            </a:pPr>
            <a:r>
              <a:rPr lang="en-IE" sz="4000">
                <a:solidFill>
                  <a:schemeClr val="lt1"/>
                </a:solidFill>
              </a:rPr>
              <a:t>TEST CASES</a:t>
            </a:r>
            <a:endParaRPr/>
          </a:p>
        </p:txBody>
      </p:sp>
      <p:sp>
        <p:nvSpPr>
          <p:cNvPr id="522" name="Google Shape;522;p37"/>
          <p:cNvSpPr txBox="1"/>
          <p:nvPr>
            <p:ph idx="1" type="body"/>
          </p:nvPr>
        </p:nvSpPr>
        <p:spPr>
          <a:xfrm>
            <a:off x="4979078" y="960814"/>
            <a:ext cx="6247722" cy="4830385"/>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SzPts val="1700"/>
              <a:buNone/>
            </a:pPr>
            <a:r>
              <a:rPr lang="en-IE" sz="1700"/>
              <a:t>A TEST CASE IS A TEMPLATE USED TO CREATE TESTS FOR SOFTWARE</a:t>
            </a:r>
            <a:endParaRPr sz="1700"/>
          </a:p>
          <a:p>
            <a:pPr indent="0" lvl="0" marL="0" rtl="0" algn="l">
              <a:lnSpc>
                <a:spcPct val="110000"/>
              </a:lnSpc>
              <a:spcBef>
                <a:spcPts val="1000"/>
              </a:spcBef>
              <a:spcAft>
                <a:spcPts val="0"/>
              </a:spcAft>
              <a:buSzPts val="1700"/>
              <a:buNone/>
            </a:pPr>
            <a:r>
              <a:t/>
            </a:r>
            <a:endParaRPr sz="1700"/>
          </a:p>
          <a:p>
            <a:pPr indent="0" lvl="0" marL="0" rtl="0" algn="l">
              <a:lnSpc>
                <a:spcPct val="110000"/>
              </a:lnSpc>
              <a:spcBef>
                <a:spcPts val="1000"/>
              </a:spcBef>
              <a:spcAft>
                <a:spcPts val="0"/>
              </a:spcAft>
              <a:buSzPts val="1700"/>
              <a:buNone/>
            </a:pPr>
            <a:r>
              <a:rPr b="1" lang="en-IE" sz="1700"/>
              <a:t>A TEST CASE USUALLY CONTAINS AT LEAST:</a:t>
            </a:r>
            <a:endParaRPr/>
          </a:p>
          <a:p>
            <a:pPr indent="0" lvl="0" marL="0" rtl="0" algn="l">
              <a:lnSpc>
                <a:spcPct val="110000"/>
              </a:lnSpc>
              <a:spcBef>
                <a:spcPts val="1000"/>
              </a:spcBef>
              <a:spcAft>
                <a:spcPts val="0"/>
              </a:spcAft>
              <a:buSzPts val="1700"/>
              <a:buNone/>
            </a:pPr>
            <a:r>
              <a:t/>
            </a:r>
            <a:endParaRPr b="1" sz="1700"/>
          </a:p>
          <a:p>
            <a:pPr indent="0" lvl="0" marL="0" rtl="0" algn="l">
              <a:lnSpc>
                <a:spcPct val="110000"/>
              </a:lnSpc>
              <a:spcBef>
                <a:spcPts val="1000"/>
              </a:spcBef>
              <a:spcAft>
                <a:spcPts val="0"/>
              </a:spcAft>
              <a:buSzPts val="1700"/>
              <a:buNone/>
            </a:pPr>
            <a:r>
              <a:rPr b="1" lang="en-IE" sz="1700"/>
              <a:t>TITLE:</a:t>
            </a:r>
            <a:r>
              <a:rPr lang="en-IE" sz="1700"/>
              <a:t> THE TITLE OF THE TEST CASE- KEEP IT SHORT. </a:t>
            </a:r>
            <a:endParaRPr/>
          </a:p>
          <a:p>
            <a:pPr indent="0" lvl="0" marL="0" rtl="0" algn="l">
              <a:lnSpc>
                <a:spcPct val="110000"/>
              </a:lnSpc>
              <a:spcBef>
                <a:spcPts val="1000"/>
              </a:spcBef>
              <a:spcAft>
                <a:spcPts val="0"/>
              </a:spcAft>
              <a:buSzPts val="1700"/>
              <a:buNone/>
            </a:pPr>
            <a:r>
              <a:rPr b="1" lang="en-IE" sz="1700"/>
              <a:t>DESCRIPTION:</a:t>
            </a:r>
            <a:r>
              <a:rPr lang="en-IE" sz="1700"/>
              <a:t> A DESCRIPTION OF THE TEST - MAKE THIS MORE DETAILED.</a:t>
            </a:r>
            <a:endParaRPr/>
          </a:p>
          <a:p>
            <a:pPr indent="0" lvl="0" marL="0" rtl="0" algn="l">
              <a:lnSpc>
                <a:spcPct val="110000"/>
              </a:lnSpc>
              <a:spcBef>
                <a:spcPts val="1000"/>
              </a:spcBef>
              <a:spcAft>
                <a:spcPts val="0"/>
              </a:spcAft>
              <a:buSzPts val="1700"/>
              <a:buNone/>
            </a:pPr>
            <a:r>
              <a:rPr b="1" lang="en-IE" sz="1700"/>
              <a:t>TEST DATA:</a:t>
            </a:r>
            <a:r>
              <a:rPr lang="en-IE" sz="1700"/>
              <a:t> ANY DATA THAT YOU NEED TO COMPLETE THE TEST.</a:t>
            </a:r>
            <a:endParaRPr/>
          </a:p>
          <a:p>
            <a:pPr indent="0" lvl="0" marL="0" rtl="0" algn="l">
              <a:lnSpc>
                <a:spcPct val="110000"/>
              </a:lnSpc>
              <a:spcBef>
                <a:spcPts val="1000"/>
              </a:spcBef>
              <a:spcAft>
                <a:spcPts val="0"/>
              </a:spcAft>
              <a:buSzPts val="1700"/>
              <a:buNone/>
            </a:pPr>
            <a:r>
              <a:rPr b="1" lang="en-IE" sz="1700"/>
              <a:t>TEST STEPS:</a:t>
            </a:r>
            <a:r>
              <a:rPr lang="en-IE" sz="1700"/>
              <a:t> CLEAR AND CONCISE INSTRUCTIONS ON HOW TO PERFORM THE TEST.</a:t>
            </a:r>
            <a:endParaRPr sz="1700"/>
          </a:p>
          <a:p>
            <a:pPr indent="0" lvl="0" marL="0" rtl="0" algn="l">
              <a:lnSpc>
                <a:spcPct val="110000"/>
              </a:lnSpc>
              <a:spcBef>
                <a:spcPts val="1000"/>
              </a:spcBef>
              <a:spcAft>
                <a:spcPts val="0"/>
              </a:spcAft>
              <a:buSzPts val="1700"/>
              <a:buNone/>
            </a:pPr>
            <a:r>
              <a:rPr b="1" lang="en-IE" sz="1700"/>
              <a:t>EXPECTED RESULT:</a:t>
            </a:r>
            <a:r>
              <a:rPr lang="en-IE" sz="1700"/>
              <a:t> THE RESULT YOU EXPECT TO OBTAIN.</a:t>
            </a:r>
            <a:endParaRPr sz="1700"/>
          </a:p>
          <a:p>
            <a:pPr indent="0" lvl="0" marL="0" rtl="0" algn="l">
              <a:lnSpc>
                <a:spcPct val="110000"/>
              </a:lnSpc>
              <a:spcBef>
                <a:spcPts val="1000"/>
              </a:spcBef>
              <a:spcAft>
                <a:spcPts val="0"/>
              </a:spcAft>
              <a:buSzPts val="1700"/>
              <a:buNone/>
            </a:pPr>
            <a:r>
              <a:rPr b="1" lang="en-IE" sz="1700"/>
              <a:t>ACTUAL RESULT:</a:t>
            </a:r>
            <a:r>
              <a:rPr lang="en-IE" sz="1700"/>
              <a:t> THE ACTUAL RESULT THAT YOU OBTAINED</a:t>
            </a:r>
            <a:r>
              <a:rPr b="1" lang="en-IE" sz="1700"/>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8"/>
          <p:cNvSpPr txBox="1"/>
          <p:nvPr>
            <p:ph type="title"/>
          </p:nvPr>
        </p:nvSpPr>
        <p:spPr>
          <a:xfrm>
            <a:off x="913775" y="618517"/>
            <a:ext cx="10364451" cy="42923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wentieth Century"/>
              <a:buNone/>
            </a:pPr>
            <a:r>
              <a:rPr lang="en-IE"/>
              <a:t>TEST CASES</a:t>
            </a:r>
            <a:endParaRPr/>
          </a:p>
        </p:txBody>
      </p:sp>
      <p:sp>
        <p:nvSpPr>
          <p:cNvPr id="528" name="Google Shape;528;p38"/>
          <p:cNvSpPr txBox="1"/>
          <p:nvPr>
            <p:ph idx="1" type="body"/>
          </p:nvPr>
        </p:nvSpPr>
        <p:spPr>
          <a:xfrm>
            <a:off x="838200" y="1323398"/>
            <a:ext cx="10515600" cy="553763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120000"/>
              </a:lnSpc>
              <a:spcBef>
                <a:spcPts val="0"/>
              </a:spcBef>
              <a:spcAft>
                <a:spcPts val="0"/>
              </a:spcAft>
              <a:buSzPct val="100000"/>
              <a:buNone/>
            </a:pPr>
            <a:r>
              <a:rPr lang="en-IE"/>
              <a:t>EXAMPLE OF A TEST CASE – TEST FAILS</a:t>
            </a:r>
            <a:endParaRPr/>
          </a:p>
          <a:p>
            <a:pPr indent="0" lvl="0" marL="0" rtl="0" algn="l">
              <a:lnSpc>
                <a:spcPct val="120000"/>
              </a:lnSpc>
              <a:spcBef>
                <a:spcPts val="1000"/>
              </a:spcBef>
              <a:spcAft>
                <a:spcPts val="0"/>
              </a:spcAft>
              <a:buSzPct val="100000"/>
              <a:buNone/>
            </a:pPr>
            <a:r>
              <a:t/>
            </a:r>
            <a:endParaRPr b="1" sz="2000"/>
          </a:p>
          <a:p>
            <a:pPr indent="0" lvl="0" marL="0" rtl="0" algn="l">
              <a:lnSpc>
                <a:spcPct val="120000"/>
              </a:lnSpc>
              <a:spcBef>
                <a:spcPts val="1000"/>
              </a:spcBef>
              <a:spcAft>
                <a:spcPts val="0"/>
              </a:spcAft>
              <a:buSzPct val="100000"/>
              <a:buNone/>
            </a:pPr>
            <a:r>
              <a:rPr b="1" lang="en-IE" sz="2000"/>
              <a:t>TITLE:</a:t>
            </a:r>
            <a:r>
              <a:rPr lang="en-IE" sz="2000"/>
              <a:t> CHECKING A MATHEMATICAL EXPRESSION</a:t>
            </a:r>
            <a:endParaRPr sz="2000"/>
          </a:p>
          <a:p>
            <a:pPr indent="0" lvl="0" marL="0" rtl="0" algn="l">
              <a:lnSpc>
                <a:spcPct val="120000"/>
              </a:lnSpc>
              <a:spcBef>
                <a:spcPts val="1000"/>
              </a:spcBef>
              <a:spcAft>
                <a:spcPts val="0"/>
              </a:spcAft>
              <a:buSzPct val="100000"/>
              <a:buNone/>
            </a:pPr>
            <a:r>
              <a:rPr b="1" lang="en-IE" sz="2000"/>
              <a:t>DESCRIPTION:</a:t>
            </a:r>
            <a:r>
              <a:rPr lang="en-IE" sz="2000"/>
              <a:t> USING A CERTAIN SET OF TEST DATA, CHECKING THAT THE MATHEMATICAL EXPRESSION: </a:t>
            </a:r>
            <a:endParaRPr sz="2000"/>
          </a:p>
          <a:p>
            <a:pPr indent="0" lvl="0" marL="0" rtl="0" algn="l">
              <a:lnSpc>
                <a:spcPct val="120000"/>
              </a:lnSpc>
              <a:spcBef>
                <a:spcPts val="1000"/>
              </a:spcBef>
              <a:spcAft>
                <a:spcPts val="0"/>
              </a:spcAft>
              <a:buSzPct val="100000"/>
              <a:buNone/>
            </a:pPr>
            <a:r>
              <a:rPr b="1" lang="en-IE" sz="2000">
                <a:highlight>
                  <a:srgbClr val="FFFF00"/>
                </a:highlight>
              </a:rPr>
              <a:t>188 + 68 * 1 + 3</a:t>
            </a:r>
            <a:r>
              <a:rPr lang="en-IE" sz="2000"/>
              <a:t> CODE LOGIC IS CORRECT AND RETURNS THE CORRECT ANSWER.</a:t>
            </a:r>
            <a:endParaRPr sz="2000"/>
          </a:p>
          <a:p>
            <a:pPr indent="0" lvl="0" marL="0" rtl="0" algn="l">
              <a:lnSpc>
                <a:spcPct val="120000"/>
              </a:lnSpc>
              <a:spcBef>
                <a:spcPts val="1000"/>
              </a:spcBef>
              <a:spcAft>
                <a:spcPts val="0"/>
              </a:spcAft>
              <a:buSzPct val="100000"/>
              <a:buNone/>
            </a:pPr>
            <a:r>
              <a:rPr b="1" lang="en-IE" sz="2000"/>
              <a:t>TEST DATA</a:t>
            </a:r>
            <a:r>
              <a:rPr lang="en-IE" sz="2000"/>
              <a:t> – THE NUMBERS TO BE USED IN THIS TEST.</a:t>
            </a:r>
            <a:endParaRPr/>
          </a:p>
          <a:p>
            <a:pPr indent="0" lvl="0" marL="0" rtl="0" algn="l">
              <a:lnSpc>
                <a:spcPct val="120000"/>
              </a:lnSpc>
              <a:spcBef>
                <a:spcPts val="1000"/>
              </a:spcBef>
              <a:spcAft>
                <a:spcPts val="0"/>
              </a:spcAft>
              <a:buSzPct val="100000"/>
              <a:buNone/>
            </a:pPr>
            <a:r>
              <a:t/>
            </a:r>
            <a:endParaRPr b="1" sz="2000"/>
          </a:p>
          <a:p>
            <a:pPr indent="0" lvl="0" marL="0" rtl="0" algn="l">
              <a:lnSpc>
                <a:spcPct val="120000"/>
              </a:lnSpc>
              <a:spcBef>
                <a:spcPts val="1000"/>
              </a:spcBef>
              <a:spcAft>
                <a:spcPts val="0"/>
              </a:spcAft>
              <a:buSzPct val="100000"/>
              <a:buNone/>
            </a:pPr>
            <a:r>
              <a:rPr b="1" lang="en-IE" sz="2000"/>
              <a:t>TEST STEPS:</a:t>
            </a:r>
            <a:endParaRPr sz="2000"/>
          </a:p>
          <a:p>
            <a:pPr indent="-457200" lvl="0" marL="457200" rtl="0" algn="l">
              <a:lnSpc>
                <a:spcPct val="120000"/>
              </a:lnSpc>
              <a:spcBef>
                <a:spcPts val="1000"/>
              </a:spcBef>
              <a:spcAft>
                <a:spcPts val="0"/>
              </a:spcAft>
              <a:buSzPct val="100000"/>
              <a:buAutoNum type="arabicPeriod"/>
            </a:pPr>
            <a:r>
              <a:rPr lang="en-IE" sz="1500"/>
              <a:t>NAVIGATE TO REPL.IT AND CREATE A PRINT() FUNCTION.</a:t>
            </a:r>
            <a:endParaRPr/>
          </a:p>
          <a:p>
            <a:pPr indent="-457200" lvl="0" marL="457200" rtl="0" algn="l">
              <a:lnSpc>
                <a:spcPct val="120000"/>
              </a:lnSpc>
              <a:spcBef>
                <a:spcPts val="1000"/>
              </a:spcBef>
              <a:spcAft>
                <a:spcPts val="0"/>
              </a:spcAft>
              <a:buSzPct val="100000"/>
              <a:buAutoNum type="arabicPeriod"/>
            </a:pPr>
            <a:r>
              <a:rPr lang="en-IE" sz="1500"/>
              <a:t>INSIDE THE PRINT FUNCTION PUT IN THE MATHEMATICAL EXPRESSION: 188 + 68 * 1 + 3</a:t>
            </a:r>
            <a:endParaRPr/>
          </a:p>
          <a:p>
            <a:pPr indent="-457200" lvl="0" marL="457200" rtl="0" algn="l">
              <a:lnSpc>
                <a:spcPct val="120000"/>
              </a:lnSpc>
              <a:spcBef>
                <a:spcPts val="1000"/>
              </a:spcBef>
              <a:spcAft>
                <a:spcPts val="0"/>
              </a:spcAft>
              <a:buSzPct val="100000"/>
              <a:buAutoNum type="arabicPeriod"/>
            </a:pPr>
            <a:r>
              <a:rPr lang="en-IE" sz="1500"/>
              <a:t>CLICK ON THE RUN BUTTON TO RUN THE PROGRAM.</a:t>
            </a:r>
            <a:endParaRPr/>
          </a:p>
          <a:p>
            <a:pPr indent="-457200" lvl="0" marL="457200" rtl="0" algn="l">
              <a:lnSpc>
                <a:spcPct val="120000"/>
              </a:lnSpc>
              <a:spcBef>
                <a:spcPts val="1000"/>
              </a:spcBef>
              <a:spcAft>
                <a:spcPts val="0"/>
              </a:spcAft>
              <a:buSzPct val="100000"/>
              <a:buFont typeface="Arial"/>
              <a:buAutoNum type="arabicPeriod"/>
            </a:pPr>
            <a:r>
              <a:rPr lang="en-IE" sz="1500"/>
              <a:t>RECORD YOUR RESULT.</a:t>
            </a:r>
            <a:endParaRPr/>
          </a:p>
          <a:p>
            <a:pPr indent="0" lvl="0" marL="0" rtl="0" algn="l">
              <a:lnSpc>
                <a:spcPct val="120000"/>
              </a:lnSpc>
              <a:spcBef>
                <a:spcPts val="1000"/>
              </a:spcBef>
              <a:spcAft>
                <a:spcPts val="0"/>
              </a:spcAft>
              <a:buSzPct val="100000"/>
              <a:buNone/>
            </a:pPr>
            <a:r>
              <a:rPr b="1" lang="en-IE" sz="2000"/>
              <a:t>EXPECTED RESULT:</a:t>
            </a:r>
            <a:r>
              <a:rPr lang="en-IE" sz="2000"/>
              <a:t> </a:t>
            </a:r>
            <a:r>
              <a:rPr lang="en-IE" sz="2000">
                <a:solidFill>
                  <a:srgbClr val="00B050"/>
                </a:solidFill>
              </a:rPr>
              <a:t>1024</a:t>
            </a:r>
            <a:endParaRPr/>
          </a:p>
          <a:p>
            <a:pPr indent="0" lvl="0" marL="0" rtl="0" algn="l">
              <a:lnSpc>
                <a:spcPct val="120000"/>
              </a:lnSpc>
              <a:spcBef>
                <a:spcPts val="1000"/>
              </a:spcBef>
              <a:spcAft>
                <a:spcPts val="0"/>
              </a:spcAft>
              <a:buSzPct val="100000"/>
              <a:buNone/>
            </a:pPr>
            <a:r>
              <a:rPr b="1" lang="en-IE" sz="2000"/>
              <a:t>ACTUAL RESULT:</a:t>
            </a:r>
            <a:r>
              <a:rPr lang="en-IE" sz="2000"/>
              <a:t> </a:t>
            </a:r>
            <a:r>
              <a:rPr lang="en-IE" sz="2000">
                <a:solidFill>
                  <a:srgbClr val="FF0000"/>
                </a:solidFill>
              </a:rPr>
              <a:t>259</a:t>
            </a:r>
            <a:endParaRPr>
              <a:solidFill>
                <a:srgbClr val="000000"/>
              </a:solidFill>
            </a:endParaRPr>
          </a:p>
        </p:txBody>
      </p:sp>
      <p:pic>
        <p:nvPicPr>
          <p:cNvPr descr="Close" id="529" name="Google Shape;529;p38"/>
          <p:cNvPicPr preferRelativeResize="0"/>
          <p:nvPr/>
        </p:nvPicPr>
        <p:blipFill rotWithShape="1">
          <a:blip r:embed="rId3">
            <a:alphaModFix/>
          </a:blip>
          <a:srcRect b="0" l="0" r="0" t="0"/>
          <a:stretch/>
        </p:blipFill>
        <p:spPr>
          <a:xfrm>
            <a:off x="3241217" y="5902315"/>
            <a:ext cx="914400" cy="914400"/>
          </a:xfrm>
          <a:prstGeom prst="rect">
            <a:avLst/>
          </a:prstGeom>
          <a:noFill/>
          <a:ln>
            <a:noFill/>
          </a:ln>
        </p:spPr>
      </p:pic>
      <p:graphicFrame>
        <p:nvGraphicFramePr>
          <p:cNvPr id="530" name="Google Shape;530;p38"/>
          <p:cNvGraphicFramePr/>
          <p:nvPr/>
        </p:nvGraphicFramePr>
        <p:xfrm>
          <a:off x="1509320" y="3841807"/>
          <a:ext cx="3000000" cy="3000000"/>
        </p:xfrm>
        <a:graphic>
          <a:graphicData uri="http://schemas.openxmlformats.org/drawingml/2006/table">
            <a:tbl>
              <a:tblPr bandRow="1" firstRow="1">
                <a:noFill/>
                <a:tableStyleId>{2A36F00D-6F6A-4B8C-AEDE-1915292671FE}</a:tableStyleId>
              </a:tblPr>
              <a:tblGrid>
                <a:gridCol w="2032000"/>
                <a:gridCol w="2032000"/>
                <a:gridCol w="2032000"/>
                <a:gridCol w="2032000"/>
              </a:tblGrid>
              <a:tr h="366600">
                <a:tc>
                  <a:txBody>
                    <a:bodyPr/>
                    <a:lstStyle/>
                    <a:p>
                      <a:pPr indent="0" lvl="0" marL="0" marR="0" rtl="0" algn="ctr">
                        <a:spcBef>
                          <a:spcPts val="0"/>
                        </a:spcBef>
                        <a:spcAft>
                          <a:spcPts val="0"/>
                        </a:spcAft>
                        <a:buNone/>
                      </a:pPr>
                      <a:r>
                        <a:rPr lang="en-IE" sz="1800" u="none" cap="none" strike="noStrike"/>
                        <a:t>188</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68</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1</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3</a:t>
                      </a:r>
                      <a:endParaRPr/>
                    </a:p>
                  </a:txBody>
                  <a:tcPr marT="45725" marB="45725" marR="91450" marL="9145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9"/>
          <p:cNvSpPr txBox="1"/>
          <p:nvPr>
            <p:ph type="title"/>
          </p:nvPr>
        </p:nvSpPr>
        <p:spPr>
          <a:xfrm>
            <a:off x="1358590" y="365125"/>
            <a:ext cx="9995210" cy="134414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TEST CASES</a:t>
            </a:r>
            <a:endParaRPr/>
          </a:p>
        </p:txBody>
      </p:sp>
      <p:sp>
        <p:nvSpPr>
          <p:cNvPr id="536" name="Google Shape;536;p39"/>
          <p:cNvSpPr txBox="1"/>
          <p:nvPr>
            <p:ph idx="1" type="body"/>
          </p:nvPr>
        </p:nvSpPr>
        <p:spPr>
          <a:xfrm>
            <a:off x="838200" y="1424984"/>
            <a:ext cx="10515600" cy="2464924"/>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000"/>
              <a:buNone/>
            </a:pPr>
            <a:r>
              <a:rPr lang="en-IE"/>
              <a:t>DO YOU KNOW WHY THE TEST FAILED?</a:t>
            </a:r>
            <a:endParaRPr/>
          </a:p>
          <a:p>
            <a:pPr indent="0" lvl="0" marL="0" rtl="0" algn="ctr">
              <a:lnSpc>
                <a:spcPct val="120000"/>
              </a:lnSpc>
              <a:spcBef>
                <a:spcPts val="1000"/>
              </a:spcBef>
              <a:spcAft>
                <a:spcPts val="0"/>
              </a:spcAft>
              <a:buSzPts val="2000"/>
              <a:buNone/>
            </a:pPr>
            <a:r>
              <a:rPr lang="en-IE"/>
              <a:t>THERE WAS A </a:t>
            </a:r>
            <a:r>
              <a:rPr b="1" lang="en-IE"/>
              <a:t>LOGIC ERROR</a:t>
            </a:r>
            <a:r>
              <a:rPr lang="en-IE"/>
              <a:t> IN THE CODE.</a:t>
            </a:r>
            <a:endParaRPr/>
          </a:p>
          <a:p>
            <a:pPr indent="0" lvl="0" marL="0" rtl="0" algn="ctr">
              <a:lnSpc>
                <a:spcPct val="120000"/>
              </a:lnSpc>
              <a:spcBef>
                <a:spcPts val="1000"/>
              </a:spcBef>
              <a:spcAft>
                <a:spcPts val="0"/>
              </a:spcAft>
              <a:buSzPts val="2000"/>
              <a:buNone/>
            </a:pPr>
            <a:r>
              <a:rPr lang="en-IE"/>
              <a:t>EVEN THOUGH THE TEST FAILED, WE STILL CONSIDER THIS A GOOD THING.</a:t>
            </a:r>
            <a:endParaRPr/>
          </a:p>
          <a:p>
            <a:pPr indent="0" lvl="0" marL="0" rtl="0" algn="ctr">
              <a:lnSpc>
                <a:spcPct val="120000"/>
              </a:lnSpc>
              <a:spcBef>
                <a:spcPts val="1000"/>
              </a:spcBef>
              <a:spcAft>
                <a:spcPts val="0"/>
              </a:spcAft>
              <a:buSzPts val="2000"/>
              <a:buNone/>
            </a:pPr>
            <a:r>
              <a:rPr lang="en-IE"/>
              <a:t>THE TEST LET US KNOW THAT WE HAD AN ERROR IN OUR CODE.</a:t>
            </a:r>
            <a:endParaRPr/>
          </a:p>
          <a:p>
            <a:pPr indent="0" lvl="0" marL="0" rtl="0" algn="ctr">
              <a:lnSpc>
                <a:spcPct val="120000"/>
              </a:lnSpc>
              <a:spcBef>
                <a:spcPts val="1000"/>
              </a:spcBef>
              <a:spcAft>
                <a:spcPts val="0"/>
              </a:spcAft>
              <a:buSzPts val="2000"/>
              <a:buNone/>
            </a:pPr>
            <a:r>
              <a:rPr lang="en-IE"/>
              <a:t>DO YOU KNOW WHAT THE PROBLEM WAS?</a:t>
            </a:r>
            <a:endParaRPr/>
          </a:p>
          <a:p>
            <a:pPr indent="0" lvl="0" marL="0" rtl="0" algn="ctr">
              <a:lnSpc>
                <a:spcPct val="120000"/>
              </a:lnSpc>
              <a:spcBef>
                <a:spcPts val="1000"/>
              </a:spcBef>
              <a:spcAft>
                <a:spcPts val="0"/>
              </a:spcAft>
              <a:buSzPts val="2000"/>
              <a:buNone/>
            </a:pPr>
            <a:r>
              <a:t/>
            </a:r>
            <a:endParaRPr/>
          </a:p>
          <a:p>
            <a:pPr indent="0" lvl="0" marL="0" rtl="0" algn="ctr">
              <a:lnSpc>
                <a:spcPct val="120000"/>
              </a:lnSpc>
              <a:spcBef>
                <a:spcPts val="1000"/>
              </a:spcBef>
              <a:spcAft>
                <a:spcPts val="0"/>
              </a:spcAft>
              <a:buSzPts val="2000"/>
              <a:buNone/>
            </a:pPr>
            <a:r>
              <a:t/>
            </a:r>
            <a:endParaRPr/>
          </a:p>
        </p:txBody>
      </p:sp>
      <p:pic>
        <p:nvPicPr>
          <p:cNvPr id="537" name="Google Shape;537;p39"/>
          <p:cNvPicPr preferRelativeResize="0"/>
          <p:nvPr/>
        </p:nvPicPr>
        <p:blipFill rotWithShape="1">
          <a:blip r:embed="rId3">
            <a:alphaModFix/>
          </a:blip>
          <a:srcRect b="0" l="0" r="0" t="0"/>
          <a:stretch/>
        </p:blipFill>
        <p:spPr>
          <a:xfrm>
            <a:off x="6984381" y="4606867"/>
            <a:ext cx="728502" cy="340599"/>
          </a:xfrm>
          <a:prstGeom prst="rect">
            <a:avLst/>
          </a:prstGeom>
          <a:noFill/>
          <a:ln>
            <a:noFill/>
          </a:ln>
        </p:spPr>
      </p:pic>
      <p:pic>
        <p:nvPicPr>
          <p:cNvPr id="538" name="Google Shape;538;p39"/>
          <p:cNvPicPr preferRelativeResize="0"/>
          <p:nvPr/>
        </p:nvPicPr>
        <p:blipFill rotWithShape="1">
          <a:blip r:embed="rId4">
            <a:alphaModFix/>
          </a:blip>
          <a:srcRect b="0" l="0" r="0" t="0"/>
          <a:stretch/>
        </p:blipFill>
        <p:spPr>
          <a:xfrm>
            <a:off x="6984381" y="4017633"/>
            <a:ext cx="4369419" cy="328219"/>
          </a:xfrm>
          <a:prstGeom prst="rect">
            <a:avLst/>
          </a:prstGeom>
          <a:noFill/>
          <a:ln>
            <a:noFill/>
          </a:ln>
        </p:spPr>
      </p:pic>
      <p:pic>
        <p:nvPicPr>
          <p:cNvPr id="539" name="Google Shape;539;p39"/>
          <p:cNvPicPr preferRelativeResize="0"/>
          <p:nvPr/>
        </p:nvPicPr>
        <p:blipFill rotWithShape="1">
          <a:blip r:embed="rId5">
            <a:alphaModFix/>
          </a:blip>
          <a:srcRect b="0" l="0" r="0" t="0"/>
          <a:stretch/>
        </p:blipFill>
        <p:spPr>
          <a:xfrm>
            <a:off x="838200" y="4606867"/>
            <a:ext cx="633845" cy="342900"/>
          </a:xfrm>
          <a:prstGeom prst="rect">
            <a:avLst/>
          </a:prstGeom>
          <a:noFill/>
          <a:ln>
            <a:noFill/>
          </a:ln>
        </p:spPr>
      </p:pic>
      <p:sp>
        <p:nvSpPr>
          <p:cNvPr id="540" name="Google Shape;540;p39"/>
          <p:cNvSpPr txBox="1"/>
          <p:nvPr/>
        </p:nvSpPr>
        <p:spPr>
          <a:xfrm flipH="1">
            <a:off x="838200" y="5208481"/>
            <a:ext cx="10515600"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E" sz="2800">
                <a:solidFill>
                  <a:schemeClr val="dk1"/>
                </a:solidFill>
                <a:latin typeface="Twentieth Century"/>
                <a:ea typeface="Twentieth Century"/>
                <a:cs typeface="Twentieth Century"/>
                <a:sym typeface="Twentieth Century"/>
              </a:rPr>
              <a:t>Our calculation was missing some brackets! </a:t>
            </a:r>
            <a:endParaRPr/>
          </a:p>
          <a:p>
            <a:pPr indent="0" lvl="0" marL="0" marR="0" rtl="0" algn="ctr">
              <a:spcBef>
                <a:spcPts val="0"/>
              </a:spcBef>
              <a:spcAft>
                <a:spcPts val="0"/>
              </a:spcAft>
              <a:buNone/>
            </a:pPr>
            <a:r>
              <a:rPr lang="en-IE" sz="2800">
                <a:solidFill>
                  <a:schemeClr val="dk1"/>
                </a:solidFill>
                <a:latin typeface="Twentieth Century"/>
                <a:ea typeface="Twentieth Century"/>
                <a:cs typeface="Twentieth Century"/>
                <a:sym typeface="Twentieth Century"/>
              </a:rPr>
              <a:t>Remember that in Python we follow the PEDMAS order of operations.</a:t>
            </a:r>
            <a:endParaRPr/>
          </a:p>
        </p:txBody>
      </p:sp>
      <p:pic>
        <p:nvPicPr>
          <p:cNvPr id="541" name="Google Shape;541;p39"/>
          <p:cNvPicPr preferRelativeResize="0"/>
          <p:nvPr/>
        </p:nvPicPr>
        <p:blipFill rotWithShape="1">
          <a:blip r:embed="rId6">
            <a:alphaModFix/>
          </a:blip>
          <a:srcRect b="0" l="0" r="0" t="0"/>
          <a:stretch/>
        </p:blipFill>
        <p:spPr>
          <a:xfrm>
            <a:off x="838200" y="4065053"/>
            <a:ext cx="3006656" cy="4212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C80A7"/>
            </a:gs>
            <a:gs pos="100000">
              <a:srgbClr val="2A5382"/>
            </a:gs>
          </a:gsLst>
          <a:lin ang="5400000" scaled="0"/>
        </a:gradFill>
      </p:bgPr>
    </p:bg>
    <p:spTree>
      <p:nvGrpSpPr>
        <p:cNvPr id="220" name="Shape 220"/>
        <p:cNvGrpSpPr/>
        <p:nvPr/>
      </p:nvGrpSpPr>
      <p:grpSpPr>
        <a:xfrm>
          <a:off x="0" y="0"/>
          <a:ext cx="0" cy="0"/>
          <a:chOff x="0" y="0"/>
          <a:chExt cx="0" cy="0"/>
        </a:xfrm>
      </p:grpSpPr>
      <p:sp>
        <p:nvSpPr>
          <p:cNvPr id="221" name="Google Shape;221;p4"/>
          <p:cNvSpPr/>
          <p:nvPr/>
        </p:nvSpPr>
        <p:spPr>
          <a:xfrm>
            <a:off x="0" y="1"/>
            <a:ext cx="12188952" cy="6858000"/>
          </a:xfrm>
          <a:prstGeom prst="rect">
            <a:avLst/>
          </a:prstGeom>
          <a:gradFill>
            <a:gsLst>
              <a:gs pos="0">
                <a:srgbClr val="9C80A7"/>
              </a:gs>
              <a:gs pos="100000">
                <a:srgbClr val="2A538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22" name="Google Shape;222;p4"/>
          <p:cNvSpPr/>
          <p:nvPr/>
        </p:nvSpPr>
        <p:spPr>
          <a:xfrm>
            <a:off x="0" y="0"/>
            <a:ext cx="12192000" cy="6858000"/>
          </a:xfrm>
          <a:prstGeom prst="rect">
            <a:avLst/>
          </a:prstGeom>
          <a:solidFill>
            <a:srgbClr val="0D0D0D">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23" name="Google Shape;223;p4"/>
          <p:cNvSpPr/>
          <p:nvPr/>
        </p:nvSpPr>
        <p:spPr>
          <a:xfrm>
            <a:off x="0" y="0"/>
            <a:ext cx="12192000" cy="5284159"/>
          </a:xfrm>
          <a:prstGeom prst="rect">
            <a:avLst/>
          </a:prstGeom>
          <a:gradFill>
            <a:gsLst>
              <a:gs pos="0">
                <a:srgbClr val="9C80A7"/>
              </a:gs>
              <a:gs pos="100000">
                <a:srgbClr val="2A5382"/>
              </a:gs>
            </a:gsLst>
            <a:lin ang="5400000" scaled="0"/>
          </a:gradFill>
          <a:ln>
            <a:noFill/>
          </a:ln>
          <a:effectLst>
            <a:outerShdw blurRad="88900" rotWithShape="0" algn="t" dir="5400000"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24" name="Google Shape;224;p4"/>
          <p:cNvSpPr txBox="1"/>
          <p:nvPr>
            <p:ph type="title"/>
          </p:nvPr>
        </p:nvSpPr>
        <p:spPr>
          <a:xfrm>
            <a:off x="913776" y="643466"/>
            <a:ext cx="3418784" cy="430847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Twentieth Century"/>
              <a:buNone/>
            </a:pPr>
            <a:r>
              <a:rPr lang="en-IE" sz="4400"/>
              <a:t>PRINTING TO THE SCREEN</a:t>
            </a:r>
            <a:endParaRPr sz="4400"/>
          </a:p>
        </p:txBody>
      </p:sp>
      <p:sp>
        <p:nvSpPr>
          <p:cNvPr id="225" name="Google Shape;225;p4"/>
          <p:cNvSpPr txBox="1"/>
          <p:nvPr>
            <p:ph idx="1" type="body"/>
          </p:nvPr>
        </p:nvSpPr>
        <p:spPr>
          <a:xfrm>
            <a:off x="4654295" y="643466"/>
            <a:ext cx="6623305" cy="430847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1800"/>
              <a:buNone/>
            </a:pPr>
            <a:r>
              <a:rPr b="1" lang="en-IE" sz="1800"/>
              <a:t>WHAT YOU WILL NEED TO KNOW A LITTLE BIT ABOUT:</a:t>
            </a:r>
            <a:endParaRPr b="1" sz="1800"/>
          </a:p>
          <a:p>
            <a:pPr indent="0" lvl="0" marL="0" rtl="0" algn="l">
              <a:lnSpc>
                <a:spcPct val="120000"/>
              </a:lnSpc>
              <a:spcBef>
                <a:spcPts val="1000"/>
              </a:spcBef>
              <a:spcAft>
                <a:spcPts val="0"/>
              </a:spcAft>
              <a:buSzPts val="1800"/>
              <a:buNone/>
            </a:pPr>
            <a:r>
              <a:rPr lang="en-IE" sz="1800"/>
              <a:t>-CHARACTERS</a:t>
            </a:r>
            <a:endParaRPr sz="1800"/>
          </a:p>
          <a:p>
            <a:pPr indent="0" lvl="0" marL="0" rtl="0" algn="l">
              <a:lnSpc>
                <a:spcPct val="120000"/>
              </a:lnSpc>
              <a:spcBef>
                <a:spcPts val="1000"/>
              </a:spcBef>
              <a:spcAft>
                <a:spcPts val="0"/>
              </a:spcAft>
              <a:buSzPts val="1800"/>
              <a:buNone/>
            </a:pPr>
            <a:r>
              <a:rPr lang="en-IE" sz="1800"/>
              <a:t>-STRINGS</a:t>
            </a:r>
            <a:endParaRPr sz="1800"/>
          </a:p>
          <a:p>
            <a:pPr indent="0" lvl="0" marL="0" rtl="0" algn="l">
              <a:lnSpc>
                <a:spcPct val="120000"/>
              </a:lnSpc>
              <a:spcBef>
                <a:spcPts val="1000"/>
              </a:spcBef>
              <a:spcAft>
                <a:spcPts val="0"/>
              </a:spcAft>
              <a:buSzPts val="1800"/>
              <a:buNone/>
            </a:pPr>
            <a:r>
              <a:rPr lang="en-IE" sz="1800"/>
              <a:t>-FUNCTIONS</a:t>
            </a:r>
            <a:endParaRPr sz="1800"/>
          </a:p>
          <a:p>
            <a:pPr indent="0" lvl="0" marL="0" rtl="0" algn="l">
              <a:lnSpc>
                <a:spcPct val="120000"/>
              </a:lnSpc>
              <a:spcBef>
                <a:spcPts val="1000"/>
              </a:spcBef>
              <a:spcAft>
                <a:spcPts val="0"/>
              </a:spcAft>
              <a:buSzPts val="1800"/>
              <a:buNone/>
            </a:pPr>
            <a:r>
              <a:t/>
            </a:r>
            <a:endParaRPr sz="1800"/>
          </a:p>
          <a:p>
            <a:pPr indent="0" lvl="0" marL="0" rtl="0" algn="l">
              <a:lnSpc>
                <a:spcPct val="120000"/>
              </a:lnSpc>
              <a:spcBef>
                <a:spcPts val="1000"/>
              </a:spcBef>
              <a:spcAft>
                <a:spcPts val="0"/>
              </a:spcAft>
              <a:buSzPts val="1800"/>
              <a:buNone/>
            </a:pPr>
            <a:r>
              <a:rPr lang="en-IE" sz="1800"/>
              <a:t>AT THE END OF THIS LESSON, YOU WILL WRITE YOUR OWN PYTHON PROGRAM.</a:t>
            </a:r>
            <a:endParaRPr sz="1800"/>
          </a:p>
          <a:p>
            <a:pPr indent="0" lvl="0" marL="0" rtl="0" algn="l">
              <a:lnSpc>
                <a:spcPct val="120000"/>
              </a:lnSpc>
              <a:spcBef>
                <a:spcPts val="1000"/>
              </a:spcBef>
              <a:spcAft>
                <a:spcPts val="0"/>
              </a:spcAft>
              <a:buSzPts val="1800"/>
              <a:buNone/>
            </a:pPr>
            <a:r>
              <a:rPr lang="en-IE" sz="1800"/>
              <a:t>DON’T WORRY ABOUT THE JARGON, THIS IS WAY EASIER THAN IT SOUNDS.</a:t>
            </a:r>
            <a:endParaRPr sz="1800"/>
          </a:p>
        </p:txBody>
      </p:sp>
      <p:pic>
        <p:nvPicPr>
          <p:cNvPr id="226" name="Google Shape;226;p4"/>
          <p:cNvPicPr preferRelativeResize="0"/>
          <p:nvPr/>
        </p:nvPicPr>
        <p:blipFill rotWithShape="1">
          <a:blip r:embed="rId3">
            <a:alphaModFix/>
          </a:blip>
          <a:srcRect b="0" l="0" r="0" t="79187"/>
          <a:stretch/>
        </p:blipFill>
        <p:spPr>
          <a:xfrm>
            <a:off x="0" y="5430644"/>
            <a:ext cx="12192000" cy="142735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0"/>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SUMMARY</a:t>
            </a:r>
            <a:endParaRPr/>
          </a:p>
        </p:txBody>
      </p:sp>
      <p:sp>
        <p:nvSpPr>
          <p:cNvPr id="547" name="Google Shape;547;p40"/>
          <p:cNvSpPr txBox="1"/>
          <p:nvPr>
            <p:ph idx="1" type="body"/>
          </p:nvPr>
        </p:nvSpPr>
        <p:spPr>
          <a:xfrm>
            <a:off x="915035" y="1384935"/>
            <a:ext cx="10515600" cy="461111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0"/>
              </a:spcBef>
              <a:spcAft>
                <a:spcPts val="0"/>
              </a:spcAft>
              <a:buSzPct val="100000"/>
              <a:buNone/>
            </a:pPr>
            <a:r>
              <a:rPr b="1" lang="en-IE" sz="2400"/>
              <a:t>TODAY YOU LEARNED ABOUT:</a:t>
            </a:r>
            <a:endParaRPr/>
          </a:p>
          <a:p>
            <a:pPr indent="0" lvl="0" marL="0" rtl="0" algn="l">
              <a:lnSpc>
                <a:spcPct val="120000"/>
              </a:lnSpc>
              <a:spcBef>
                <a:spcPts val="1000"/>
              </a:spcBef>
              <a:spcAft>
                <a:spcPts val="0"/>
              </a:spcAft>
              <a:buSzPct val="100000"/>
              <a:buNone/>
            </a:pPr>
            <a:r>
              <a:t/>
            </a:r>
            <a:endParaRPr sz="1200"/>
          </a:p>
          <a:p>
            <a:pPr indent="-342900" lvl="0" marL="342900" rtl="0" algn="l">
              <a:lnSpc>
                <a:spcPct val="120000"/>
              </a:lnSpc>
              <a:spcBef>
                <a:spcPts val="1000"/>
              </a:spcBef>
              <a:spcAft>
                <a:spcPts val="0"/>
              </a:spcAft>
              <a:buSzPct val="100000"/>
              <a:buFont typeface="Noto Sans Symbols"/>
              <a:buChar char="✔"/>
            </a:pPr>
            <a:r>
              <a:rPr lang="en-IE" sz="2400"/>
              <a:t>WHY TESTING IS IMPORTANT</a:t>
            </a:r>
            <a:endParaRPr/>
          </a:p>
          <a:p>
            <a:pPr indent="-342900" lvl="1" marL="800100" rtl="0" algn="l">
              <a:lnSpc>
                <a:spcPct val="120000"/>
              </a:lnSpc>
              <a:spcBef>
                <a:spcPts val="500"/>
              </a:spcBef>
              <a:spcAft>
                <a:spcPts val="0"/>
              </a:spcAft>
              <a:buSzPct val="100000"/>
              <a:buFont typeface="Noto Sans Symbols"/>
              <a:buChar char="✔"/>
            </a:pPr>
            <a:r>
              <a:rPr lang="en-IE" sz="2000"/>
              <a:t>WE NEED TO TEST TO MAKE SURE OUR CODE IS SAFE, SECURE AND WORKS AS INTENDED.</a:t>
            </a:r>
            <a:endParaRPr/>
          </a:p>
          <a:p>
            <a:pPr indent="-342900" lvl="0" marL="342900" rtl="0" algn="l">
              <a:lnSpc>
                <a:spcPct val="120000"/>
              </a:lnSpc>
              <a:spcBef>
                <a:spcPts val="1000"/>
              </a:spcBef>
              <a:spcAft>
                <a:spcPts val="0"/>
              </a:spcAft>
              <a:buSzPct val="100000"/>
              <a:buFont typeface="Noto Sans Symbols"/>
              <a:buChar char="✔"/>
            </a:pPr>
            <a:r>
              <a:rPr lang="en-IE" sz="2400"/>
              <a:t>WHAT CAN HAPPEN IF WE DO NOT TEST THOROUGHLY</a:t>
            </a:r>
            <a:endParaRPr/>
          </a:p>
          <a:p>
            <a:pPr indent="-342900" lvl="1" marL="800100" rtl="0" algn="l">
              <a:lnSpc>
                <a:spcPct val="120000"/>
              </a:lnSpc>
              <a:spcBef>
                <a:spcPts val="500"/>
              </a:spcBef>
              <a:spcAft>
                <a:spcPts val="0"/>
              </a:spcAft>
              <a:buSzPct val="100000"/>
              <a:buFont typeface="Noto Sans Symbols"/>
              <a:buChar char="✔"/>
            </a:pPr>
            <a:r>
              <a:rPr lang="en-IE" sz="2000"/>
              <a:t>MALFUNCTIONING MACHINES.</a:t>
            </a:r>
            <a:endParaRPr sz="2000"/>
          </a:p>
          <a:p>
            <a:pPr indent="-342900" lvl="1" marL="800100" rtl="0" algn="l">
              <a:lnSpc>
                <a:spcPct val="120000"/>
              </a:lnSpc>
              <a:spcBef>
                <a:spcPts val="500"/>
              </a:spcBef>
              <a:spcAft>
                <a:spcPts val="0"/>
              </a:spcAft>
              <a:buSzPct val="100000"/>
              <a:buFont typeface="Noto Sans Symbols"/>
              <a:buChar char="✔"/>
            </a:pPr>
            <a:r>
              <a:rPr lang="en-IE" sz="2000"/>
              <a:t>INJURY.</a:t>
            </a:r>
            <a:endParaRPr sz="2000"/>
          </a:p>
          <a:p>
            <a:pPr indent="-342900" lvl="1" marL="800100" rtl="0" algn="l">
              <a:lnSpc>
                <a:spcPct val="120000"/>
              </a:lnSpc>
              <a:spcBef>
                <a:spcPts val="500"/>
              </a:spcBef>
              <a:spcAft>
                <a:spcPts val="0"/>
              </a:spcAft>
              <a:buSzPct val="100000"/>
              <a:buFont typeface="Noto Sans Symbols"/>
              <a:buChar char="✔"/>
            </a:pPr>
            <a:r>
              <a:rPr lang="en-IE" sz="2000"/>
              <a:t>LOSS OF TIME AND MONEY.</a:t>
            </a:r>
            <a:endParaRPr sz="2000"/>
          </a:p>
          <a:p>
            <a:pPr indent="-342900" lvl="0" marL="342900" rtl="0" algn="l">
              <a:lnSpc>
                <a:spcPct val="120000"/>
              </a:lnSpc>
              <a:spcBef>
                <a:spcPts val="1000"/>
              </a:spcBef>
              <a:spcAft>
                <a:spcPts val="0"/>
              </a:spcAft>
              <a:buSzPct val="100000"/>
              <a:buFont typeface="Noto Sans Symbols"/>
              <a:buChar char="✔"/>
            </a:pPr>
            <a:r>
              <a:rPr lang="en-IE" sz="2400"/>
              <a:t>TEST CASES</a:t>
            </a:r>
            <a:endParaRPr/>
          </a:p>
          <a:p>
            <a:pPr indent="-228600" lvl="1" marL="800100" rtl="0" algn="l">
              <a:lnSpc>
                <a:spcPct val="120000"/>
              </a:lnSpc>
              <a:spcBef>
                <a:spcPts val="500"/>
              </a:spcBef>
              <a:spcAft>
                <a:spcPts val="0"/>
              </a:spcAft>
              <a:buSzPct val="100000"/>
              <a:buFont typeface="Noto Sans Symbols"/>
              <a:buChar char="✔"/>
            </a:pPr>
            <a:r>
              <a:rPr lang="en-IE" sz="2000"/>
              <a:t>A TEST CASE IS A TEMPLATE FOR RUNNING A TEST.</a:t>
            </a:r>
            <a:endParaRPr sz="2000"/>
          </a:p>
          <a:p>
            <a:pPr indent="-228600" lvl="1" marL="800100" rtl="0" algn="l">
              <a:lnSpc>
                <a:spcPct val="120000"/>
              </a:lnSpc>
              <a:spcBef>
                <a:spcPts val="500"/>
              </a:spcBef>
              <a:spcAft>
                <a:spcPts val="0"/>
              </a:spcAft>
              <a:buSzPct val="100000"/>
              <a:buFont typeface="Noto Sans Symbols"/>
              <a:buChar char="✔"/>
            </a:pPr>
            <a:r>
              <a:rPr lang="en-IE" sz="2000"/>
              <a:t>A TEST CASE DESCRIBES THE TEST, TEST STEPS AND WHAT RESULT WE THINK WE SHOULD GET.</a:t>
            </a:r>
            <a:endParaRPr/>
          </a:p>
          <a:p>
            <a:pPr indent="-228600" lvl="1" marL="800100" rtl="0" algn="l">
              <a:lnSpc>
                <a:spcPct val="120000"/>
              </a:lnSpc>
              <a:spcBef>
                <a:spcPts val="500"/>
              </a:spcBef>
              <a:spcAft>
                <a:spcPts val="0"/>
              </a:spcAft>
              <a:buSzPct val="100000"/>
              <a:buFont typeface="Noto Sans Symbols"/>
              <a:buChar char="✔"/>
            </a:pPr>
            <a:r>
              <a:rPr lang="en-IE" sz="2000"/>
              <a:t>A FAILING TEST IS NOT A BAD THING, FAILING TO TEST IS A BAD THING.</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1" name="Shape 551"/>
        <p:cNvGrpSpPr/>
        <p:nvPr/>
      </p:nvGrpSpPr>
      <p:grpSpPr>
        <a:xfrm>
          <a:off x="0" y="0"/>
          <a:ext cx="0" cy="0"/>
          <a:chOff x="0" y="0"/>
          <a:chExt cx="0" cy="0"/>
        </a:xfrm>
      </p:grpSpPr>
      <p:pic>
        <p:nvPicPr>
          <p:cNvPr id="552" name="Google Shape;552;p41"/>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553" name="Google Shape;553;p41"/>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554" name="Google Shape;554;p4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555" name="Google Shape;555;p41"/>
          <p:cNvPicPr preferRelativeResize="0"/>
          <p:nvPr/>
        </p:nvPicPr>
        <p:blipFill rotWithShape="1">
          <a:blip r:embed="rId4">
            <a:alphaModFix/>
          </a:blip>
          <a:srcRect b="10212" l="73623" r="0" t="43915"/>
          <a:stretch/>
        </p:blipFill>
        <p:spPr>
          <a:xfrm>
            <a:off x="8199690" y="290557"/>
            <a:ext cx="3992310" cy="3905520"/>
          </a:xfrm>
          <a:prstGeom prst="rect">
            <a:avLst/>
          </a:prstGeom>
          <a:noFill/>
          <a:ln>
            <a:noFill/>
          </a:ln>
        </p:spPr>
      </p:pic>
      <p:pic>
        <p:nvPicPr>
          <p:cNvPr id="556" name="Google Shape;556;p41"/>
          <p:cNvPicPr preferRelativeResize="0"/>
          <p:nvPr/>
        </p:nvPicPr>
        <p:blipFill rotWithShape="1">
          <a:blip r:embed="rId4">
            <a:alphaModFix/>
          </a:blip>
          <a:srcRect b="73832" l="12450" r="54325" t="1120"/>
          <a:stretch/>
        </p:blipFill>
        <p:spPr>
          <a:xfrm>
            <a:off x="4581330" y="0"/>
            <a:ext cx="6762408" cy="2867764"/>
          </a:xfrm>
          <a:prstGeom prst="rect">
            <a:avLst/>
          </a:prstGeom>
          <a:noFill/>
          <a:ln>
            <a:noFill/>
          </a:ln>
        </p:spPr>
      </p:pic>
      <p:sp>
        <p:nvSpPr>
          <p:cNvPr id="557" name="Google Shape;557;p41"/>
          <p:cNvSpPr txBox="1"/>
          <p:nvPr>
            <p:ph type="title"/>
          </p:nvPr>
        </p:nvSpPr>
        <p:spPr>
          <a:xfrm>
            <a:off x="1286933" y="2213361"/>
            <a:ext cx="6247721" cy="22048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IE" sz="4800"/>
              <a:t>LESSON 04</a:t>
            </a:r>
            <a:endParaRPr/>
          </a:p>
        </p:txBody>
      </p:sp>
      <p:sp>
        <p:nvSpPr>
          <p:cNvPr id="558" name="Google Shape;558;p41"/>
          <p:cNvSpPr txBox="1"/>
          <p:nvPr>
            <p:ph idx="1" type="body"/>
          </p:nvPr>
        </p:nvSpPr>
        <p:spPr>
          <a:xfrm>
            <a:off x="1286934" y="4418176"/>
            <a:ext cx="6247721" cy="126420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200"/>
              <a:buNone/>
            </a:pPr>
            <a:r>
              <a:rPr lang="en-IE" sz="2200">
                <a:solidFill>
                  <a:srgbClr val="FEFEFE"/>
                </a:solidFill>
              </a:rPr>
              <a:t>INPUTS AND STRINGS</a:t>
            </a:r>
            <a:endParaRPr/>
          </a:p>
        </p:txBody>
      </p:sp>
      <p:pic>
        <p:nvPicPr>
          <p:cNvPr id="559" name="Google Shape;559;p41"/>
          <p:cNvPicPr preferRelativeResize="0"/>
          <p:nvPr/>
        </p:nvPicPr>
        <p:blipFill rotWithShape="1">
          <a:blip r:embed="rId4">
            <a:alphaModFix/>
          </a:blip>
          <a:srcRect b="0" l="65973" r="19879" t="81531"/>
          <a:stretch/>
        </p:blipFill>
        <p:spPr>
          <a:xfrm>
            <a:off x="10246407" y="5429242"/>
            <a:ext cx="1945594" cy="1428758"/>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pic>
        <p:nvPicPr>
          <p:cNvPr id="560" name="Google Shape;560;p41"/>
          <p:cNvPicPr preferRelativeResize="0"/>
          <p:nvPr/>
        </p:nvPicPr>
        <p:blipFill rotWithShape="1">
          <a:blip r:embed="rId4">
            <a:alphaModFix/>
          </a:blip>
          <a:srcRect b="0" l="46466" r="30509" t="75007"/>
          <a:stretch/>
        </p:blipFill>
        <p:spPr>
          <a:xfrm>
            <a:off x="9795659" y="4064996"/>
            <a:ext cx="2716669" cy="1658803"/>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564" name="Shape 564"/>
        <p:cNvGrpSpPr/>
        <p:nvPr/>
      </p:nvGrpSpPr>
      <p:grpSpPr>
        <a:xfrm>
          <a:off x="0" y="0"/>
          <a:ext cx="0" cy="0"/>
          <a:chOff x="0" y="0"/>
          <a:chExt cx="0" cy="0"/>
        </a:xfrm>
      </p:grpSpPr>
      <p:sp>
        <p:nvSpPr>
          <p:cNvPr id="565" name="Google Shape;565;p42"/>
          <p:cNvSpPr/>
          <p:nvPr/>
        </p:nvSpPr>
        <p:spPr>
          <a:xfrm>
            <a:off x="4059935" y="0"/>
            <a:ext cx="813206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566" name="Google Shape;566;p42"/>
          <p:cNvSpPr/>
          <p:nvPr/>
        </p:nvSpPr>
        <p:spPr>
          <a:xfrm>
            <a:off x="0" y="0"/>
            <a:ext cx="4059935" cy="6858000"/>
          </a:xfrm>
          <a:prstGeom prst="rect">
            <a:avLst/>
          </a:prstGeom>
          <a:gradFill>
            <a:gsLst>
              <a:gs pos="0">
                <a:schemeClr val="lt1"/>
              </a:gs>
              <a:gs pos="100000">
                <a:srgbClr val="B7B7B7"/>
              </a:gs>
            </a:gsLst>
            <a:lin ang="5400000" scaled="0"/>
          </a:gradFill>
          <a:ln>
            <a:noFill/>
          </a:ln>
          <a:effectLst>
            <a:outerShdw blurRad="50800" rotWithShape="0" algn="l" dist="127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567" name="Google Shape;567;p42"/>
          <p:cNvSpPr txBox="1"/>
          <p:nvPr>
            <p:ph type="title"/>
          </p:nvPr>
        </p:nvSpPr>
        <p:spPr>
          <a:xfrm>
            <a:off x="641074" y="1314450"/>
            <a:ext cx="2844002" cy="3680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wentieth Century"/>
              <a:buNone/>
            </a:pPr>
            <a:r>
              <a:rPr lang="en-IE" sz="4400"/>
              <a:t>LESSON 3 RECAP</a:t>
            </a:r>
            <a:endParaRPr sz="4400"/>
          </a:p>
        </p:txBody>
      </p:sp>
      <p:pic>
        <p:nvPicPr>
          <p:cNvPr id="568" name="Google Shape;568;p42"/>
          <p:cNvPicPr preferRelativeResize="0"/>
          <p:nvPr/>
        </p:nvPicPr>
        <p:blipFill rotWithShape="1">
          <a:blip r:embed="rId3">
            <a:alphaModFix/>
          </a:blip>
          <a:srcRect b="77917" l="0" r="66700" t="0"/>
          <a:stretch/>
        </p:blipFill>
        <p:spPr>
          <a:xfrm>
            <a:off x="0" y="0"/>
            <a:ext cx="4059935" cy="1514475"/>
          </a:xfrm>
          <a:prstGeom prst="rect">
            <a:avLst/>
          </a:prstGeom>
          <a:noFill/>
          <a:ln>
            <a:noFill/>
          </a:ln>
        </p:spPr>
      </p:pic>
      <p:pic>
        <p:nvPicPr>
          <p:cNvPr id="569" name="Google Shape;569;p42"/>
          <p:cNvPicPr preferRelativeResize="0"/>
          <p:nvPr/>
        </p:nvPicPr>
        <p:blipFill rotWithShape="1">
          <a:blip r:embed="rId4">
            <a:alphaModFix/>
          </a:blip>
          <a:srcRect b="14148" l="78750" r="0" t="72830"/>
          <a:stretch/>
        </p:blipFill>
        <p:spPr>
          <a:xfrm>
            <a:off x="1377059" y="5962903"/>
            <a:ext cx="2590800" cy="892925"/>
          </a:xfrm>
          <a:prstGeom prst="rect">
            <a:avLst/>
          </a:prstGeom>
          <a:noFill/>
          <a:ln>
            <a:noFill/>
          </a:ln>
        </p:spPr>
      </p:pic>
      <p:grpSp>
        <p:nvGrpSpPr>
          <p:cNvPr id="570" name="Google Shape;570;p42"/>
          <p:cNvGrpSpPr/>
          <p:nvPr/>
        </p:nvGrpSpPr>
        <p:grpSpPr>
          <a:xfrm>
            <a:off x="4594225" y="902412"/>
            <a:ext cx="6683374" cy="4580100"/>
            <a:chOff x="0" y="13412"/>
            <a:chExt cx="6683374" cy="4580100"/>
          </a:xfrm>
        </p:grpSpPr>
        <p:sp>
          <p:nvSpPr>
            <p:cNvPr id="571" name="Google Shape;571;p42"/>
            <p:cNvSpPr/>
            <p:nvPr/>
          </p:nvSpPr>
          <p:spPr>
            <a:xfrm>
              <a:off x="0" y="13412"/>
              <a:ext cx="6683374" cy="638819"/>
            </a:xfrm>
            <a:prstGeom prst="roundRect">
              <a:avLst>
                <a:gd fmla="val 16667" name="adj"/>
              </a:avLst>
            </a:prstGeom>
            <a:gradFill>
              <a:gsLst>
                <a:gs pos="0">
                  <a:srgbClr val="73D3BB"/>
                </a:gs>
                <a:gs pos="50000">
                  <a:srgbClr val="52CAAE"/>
                </a:gs>
                <a:gs pos="100000">
                  <a:srgbClr val="32B89B"/>
                </a:gs>
              </a:gsLst>
              <a:lin ang="5400000" scaled="0"/>
            </a:gradFill>
            <a:ln>
              <a:noFill/>
            </a:ln>
            <a:effectLst>
              <a:outerShdw blurRad="50800" rotWithShape="0" dir="5400000" dist="2540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txBox="1"/>
            <p:nvPr/>
          </p:nvSpPr>
          <p:spPr>
            <a:xfrm>
              <a:off x="31185" y="44597"/>
              <a:ext cx="6621004" cy="576449"/>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Twentieth Century"/>
                <a:buNone/>
              </a:pPr>
              <a:r>
                <a:rPr b="1" lang="en-IE" sz="2800">
                  <a:solidFill>
                    <a:schemeClr val="lt1"/>
                  </a:solidFill>
                  <a:latin typeface="Twentieth Century"/>
                  <a:ea typeface="Twentieth Century"/>
                  <a:cs typeface="Twentieth Century"/>
                  <a:sym typeface="Twentieth Century"/>
                </a:rPr>
                <a:t>In the third lesson we learned about:</a:t>
              </a:r>
              <a:endParaRPr sz="2800">
                <a:solidFill>
                  <a:schemeClr val="lt1"/>
                </a:solidFill>
                <a:latin typeface="Twentieth Century"/>
                <a:ea typeface="Twentieth Century"/>
                <a:cs typeface="Twentieth Century"/>
                <a:sym typeface="Twentieth Century"/>
              </a:endParaRPr>
            </a:p>
          </p:txBody>
        </p:sp>
        <p:sp>
          <p:nvSpPr>
            <p:cNvPr id="573" name="Google Shape;573;p42"/>
            <p:cNvSpPr/>
            <p:nvPr/>
          </p:nvSpPr>
          <p:spPr>
            <a:xfrm>
              <a:off x="0" y="652232"/>
              <a:ext cx="6683374" cy="39412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txBox="1"/>
            <p:nvPr/>
          </p:nvSpPr>
          <p:spPr>
            <a:xfrm>
              <a:off x="0" y="652232"/>
              <a:ext cx="6683374" cy="3941280"/>
            </a:xfrm>
            <a:prstGeom prst="rect">
              <a:avLst/>
            </a:prstGeom>
            <a:noFill/>
            <a:ln>
              <a:noFill/>
            </a:ln>
          </p:spPr>
          <p:txBody>
            <a:bodyPr anchorCtr="0" anchor="t" bIns="35550" lIns="212175" spcFirstLastPara="1" rIns="199125" wrap="square" tIns="35550">
              <a:noAutofit/>
            </a:bodyPr>
            <a:lstStyle/>
            <a:p>
              <a:pPr indent="-228600" lvl="1" marL="228600" marR="0" rtl="0" algn="l">
                <a:lnSpc>
                  <a:spcPct val="90000"/>
                </a:lnSpc>
                <a:spcBef>
                  <a:spcPts val="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Why testing is important</a:t>
              </a:r>
              <a:endParaRPr b="0" i="0" sz="2200" u="none" cap="none" strike="noStrike">
                <a:solidFill>
                  <a:schemeClr val="dk1"/>
                </a:solidFill>
                <a:latin typeface="Twentieth Century"/>
                <a:ea typeface="Twentieth Century"/>
                <a:cs typeface="Twentieth Century"/>
                <a:sym typeface="Twentieth Century"/>
              </a:endParaRPr>
            </a:p>
            <a:p>
              <a:pPr indent="-228600" lvl="2" marL="457200" marR="0" rtl="0" algn="l">
                <a:lnSpc>
                  <a:spcPct val="90000"/>
                </a:lnSpc>
                <a:spcBef>
                  <a:spcPts val="44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Humans can make mistakes</a:t>
              </a:r>
              <a:endParaRPr b="0" i="0" sz="2200" u="none" cap="none" strike="noStrike">
                <a:solidFill>
                  <a:schemeClr val="dk1"/>
                </a:solidFill>
                <a:latin typeface="Twentieth Century"/>
                <a:ea typeface="Twentieth Century"/>
                <a:cs typeface="Twentieth Century"/>
                <a:sym typeface="Twentieth Century"/>
              </a:endParaRPr>
            </a:p>
            <a:p>
              <a:pPr indent="-228600" lvl="2" marL="457200" marR="0" rtl="0" algn="l">
                <a:lnSpc>
                  <a:spcPct val="90000"/>
                </a:lnSpc>
                <a:spcBef>
                  <a:spcPts val="44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Early fault detection</a:t>
              </a:r>
              <a:endParaRPr b="0" i="0" sz="2200" u="none" cap="none" strike="noStrike">
                <a:solidFill>
                  <a:schemeClr val="dk1"/>
                </a:solidFill>
                <a:latin typeface="Twentieth Century"/>
                <a:ea typeface="Twentieth Century"/>
                <a:cs typeface="Twentieth Century"/>
                <a:sym typeface="Twentieth Century"/>
              </a:endParaRPr>
            </a:p>
            <a:p>
              <a:pPr indent="-228600" lvl="2" marL="457200" marR="0" rtl="0" algn="l">
                <a:lnSpc>
                  <a:spcPct val="90000"/>
                </a:lnSpc>
                <a:spcBef>
                  <a:spcPts val="44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Bad software can damage a company's reputation</a:t>
              </a:r>
              <a:endParaRPr b="0" i="0" sz="2200" u="none" cap="none" strike="noStrike">
                <a:solidFill>
                  <a:schemeClr val="dk1"/>
                </a:solidFill>
                <a:latin typeface="Twentieth Century"/>
                <a:ea typeface="Twentieth Century"/>
                <a:cs typeface="Twentieth Century"/>
                <a:sym typeface="Twentieth Century"/>
              </a:endParaRPr>
            </a:p>
            <a:p>
              <a:pPr indent="-228600" lvl="2" marL="457200" marR="0" rtl="0" algn="l">
                <a:lnSpc>
                  <a:spcPct val="90000"/>
                </a:lnSpc>
                <a:spcBef>
                  <a:spcPts val="44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Software must be safe for its users</a:t>
              </a:r>
              <a:br>
                <a:rPr b="0" i="0" lang="en-IE" sz="2200" u="none" cap="none" strike="noStrike">
                  <a:solidFill>
                    <a:schemeClr val="dk1"/>
                  </a:solidFill>
                  <a:latin typeface="Twentieth Century"/>
                  <a:ea typeface="Twentieth Century"/>
                  <a:cs typeface="Twentieth Century"/>
                  <a:sym typeface="Twentieth Century"/>
                </a:rPr>
              </a:br>
              <a:endParaRPr b="0" i="0" sz="2200" u="none" cap="none" strike="noStrike">
                <a:solidFill>
                  <a:schemeClr val="dk1"/>
                </a:solidFill>
                <a:latin typeface="Twentieth Century"/>
                <a:ea typeface="Twentieth Century"/>
                <a:cs typeface="Twentieth Century"/>
                <a:sym typeface="Twentieth Century"/>
              </a:endParaRPr>
            </a:p>
            <a:p>
              <a:pPr indent="-228600" lvl="1" marL="228600" marR="0" rtl="0" algn="l">
                <a:lnSpc>
                  <a:spcPct val="90000"/>
                </a:lnSpc>
                <a:spcBef>
                  <a:spcPts val="44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Some examples of what can go wrong if there is not enough testing done</a:t>
              </a:r>
              <a:endParaRPr b="0" i="0" sz="2200" u="none" cap="none" strike="noStrike">
                <a:solidFill>
                  <a:schemeClr val="dk1"/>
                </a:solidFill>
                <a:latin typeface="Twentieth Century"/>
                <a:ea typeface="Twentieth Century"/>
                <a:cs typeface="Twentieth Century"/>
                <a:sym typeface="Twentieth Century"/>
              </a:endParaRPr>
            </a:p>
            <a:p>
              <a:pPr indent="-228600" lvl="2" marL="457200" marR="0" rtl="0" algn="l">
                <a:lnSpc>
                  <a:spcPct val="90000"/>
                </a:lnSpc>
                <a:spcBef>
                  <a:spcPts val="44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Mars orbiter</a:t>
              </a:r>
              <a:endParaRPr b="0" i="0" sz="2200" u="none" cap="none" strike="noStrike">
                <a:solidFill>
                  <a:schemeClr val="dk1"/>
                </a:solidFill>
                <a:latin typeface="Twentieth Century"/>
                <a:ea typeface="Twentieth Century"/>
                <a:cs typeface="Twentieth Century"/>
                <a:sym typeface="Twentieth Century"/>
              </a:endParaRPr>
            </a:p>
            <a:p>
              <a:pPr indent="-228600" lvl="2" marL="457200" marR="0" rtl="0" algn="l">
                <a:lnSpc>
                  <a:spcPct val="90000"/>
                </a:lnSpc>
                <a:spcBef>
                  <a:spcPts val="44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Fiat Chrysler</a:t>
              </a:r>
              <a:endParaRPr b="0" i="0" sz="2200" u="none" cap="none" strike="noStrike">
                <a:solidFill>
                  <a:schemeClr val="dk1"/>
                </a:solidFill>
                <a:latin typeface="Twentieth Century"/>
                <a:ea typeface="Twentieth Century"/>
                <a:cs typeface="Twentieth Century"/>
                <a:sym typeface="Twentieth Century"/>
              </a:endParaRPr>
            </a:p>
            <a:p>
              <a:pPr indent="-228600" lvl="2" marL="457200" marR="0" rtl="0" algn="l">
                <a:lnSpc>
                  <a:spcPct val="90000"/>
                </a:lnSpc>
                <a:spcBef>
                  <a:spcPts val="44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UK National Health Service</a:t>
              </a:r>
              <a:endParaRPr b="0" i="0" sz="2200" u="none" cap="none" strike="noStrike">
                <a:solidFill>
                  <a:schemeClr val="dk1"/>
                </a:solidFill>
                <a:latin typeface="Twentieth Century"/>
                <a:ea typeface="Twentieth Century"/>
                <a:cs typeface="Twentieth Century"/>
                <a:sym typeface="Twentieth Century"/>
              </a:endParaRPr>
            </a:p>
            <a:p>
              <a:pPr indent="-228600" lvl="1" marL="228600" marR="0" rtl="0" algn="l">
                <a:lnSpc>
                  <a:spcPct val="90000"/>
                </a:lnSpc>
                <a:spcBef>
                  <a:spcPts val="440"/>
                </a:spcBef>
                <a:spcAft>
                  <a:spcPts val="0"/>
                </a:spcAft>
                <a:buClr>
                  <a:schemeClr val="dk1"/>
                </a:buClr>
                <a:buSzPts val="2200"/>
                <a:buFont typeface="Twentieth Century"/>
                <a:buChar char="•"/>
              </a:pPr>
              <a:r>
                <a:rPr b="0" i="0" lang="en-IE" sz="2200" u="none" cap="none" strike="noStrike">
                  <a:solidFill>
                    <a:schemeClr val="dk1"/>
                  </a:solidFill>
                  <a:latin typeface="Twentieth Century"/>
                  <a:ea typeface="Twentieth Century"/>
                  <a:cs typeface="Twentieth Century"/>
                  <a:sym typeface="Twentieth Century"/>
                </a:rPr>
                <a:t>Test cases</a:t>
              </a:r>
              <a:endParaRPr b="0" i="0" sz="2200" u="none" cap="none" strike="noStrike">
                <a:solidFill>
                  <a:schemeClr val="dk1"/>
                </a:solidFill>
                <a:latin typeface="Twentieth Century"/>
                <a:ea typeface="Twentieth Century"/>
                <a:cs typeface="Twentieth Century"/>
                <a:sym typeface="Twentieth Century"/>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3"/>
          <p:cNvSpPr/>
          <p:nvPr/>
        </p:nvSpPr>
        <p:spPr>
          <a:xfrm>
            <a:off x="0" y="0"/>
            <a:ext cx="12192000" cy="6858000"/>
          </a:xfrm>
          <a:prstGeom prst="rect">
            <a:avLst/>
          </a:prstGeom>
          <a:solidFill>
            <a:srgbClr val="6946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580" name="Google Shape;580;p43"/>
          <p:cNvSpPr txBox="1"/>
          <p:nvPr>
            <p:ph type="title"/>
          </p:nvPr>
        </p:nvSpPr>
        <p:spPr>
          <a:xfrm>
            <a:off x="8734425" y="618681"/>
            <a:ext cx="2972943" cy="479456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6600"/>
              <a:buFont typeface="Twentieth Century"/>
              <a:buNone/>
            </a:pPr>
            <a:r>
              <a:rPr lang="en-IE" sz="6600">
                <a:solidFill>
                  <a:srgbClr val="FFFFFF"/>
                </a:solidFill>
              </a:rPr>
              <a:t>PART 1 INPUTS</a:t>
            </a:r>
            <a:endParaRPr/>
          </a:p>
        </p:txBody>
      </p:sp>
      <p:sp>
        <p:nvSpPr>
          <p:cNvPr id="581" name="Google Shape;581;p43"/>
          <p:cNvSpPr/>
          <p:nvPr/>
        </p:nvSpPr>
        <p:spPr>
          <a:xfrm>
            <a:off x="493354" y="484632"/>
            <a:ext cx="8129016" cy="5724144"/>
          </a:xfrm>
          <a:prstGeom prst="roundRect">
            <a:avLst>
              <a:gd fmla="val 0" name="adj"/>
            </a:avLst>
          </a:prstGeom>
          <a:solidFill>
            <a:srgbClr val="FFFFFF"/>
          </a:solidFill>
          <a:ln cap="flat" cmpd="sng" w="9525">
            <a:solidFill>
              <a:srgbClr val="C8CACA"/>
            </a:solidFill>
            <a:prstDash val="solid"/>
            <a:round/>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A hand using a computer mouse and keyboard&#10;&#10;Description automatically generated" id="582" name="Google Shape;582;p43"/>
          <p:cNvPicPr preferRelativeResize="0"/>
          <p:nvPr>
            <p:ph idx="1" type="body"/>
          </p:nvPr>
        </p:nvPicPr>
        <p:blipFill rotWithShape="1">
          <a:blip r:embed="rId3">
            <a:alphaModFix/>
          </a:blip>
          <a:srcRect b="1" l="0" r="560" t="0"/>
          <a:stretch/>
        </p:blipFill>
        <p:spPr>
          <a:xfrm>
            <a:off x="976251" y="942538"/>
            <a:ext cx="7163222" cy="48083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586" name="Shape 586"/>
        <p:cNvGrpSpPr/>
        <p:nvPr/>
      </p:nvGrpSpPr>
      <p:grpSpPr>
        <a:xfrm>
          <a:off x="0" y="0"/>
          <a:ext cx="0" cy="0"/>
          <a:chOff x="0" y="0"/>
          <a:chExt cx="0" cy="0"/>
        </a:xfrm>
      </p:grpSpPr>
      <p:sp>
        <p:nvSpPr>
          <p:cNvPr id="587" name="Google Shape;587;p44"/>
          <p:cNvSpPr/>
          <p:nvPr/>
        </p:nvSpPr>
        <p:spPr>
          <a:xfrm>
            <a:off x="4059935" y="0"/>
            <a:ext cx="813206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588" name="Google Shape;588;p44"/>
          <p:cNvSpPr/>
          <p:nvPr/>
        </p:nvSpPr>
        <p:spPr>
          <a:xfrm>
            <a:off x="0" y="0"/>
            <a:ext cx="4059935" cy="6858000"/>
          </a:xfrm>
          <a:prstGeom prst="rect">
            <a:avLst/>
          </a:prstGeom>
          <a:gradFill>
            <a:gsLst>
              <a:gs pos="0">
                <a:schemeClr val="lt1"/>
              </a:gs>
              <a:gs pos="100000">
                <a:srgbClr val="B7B7B7"/>
              </a:gs>
            </a:gsLst>
            <a:lin ang="5400000" scaled="0"/>
          </a:gradFill>
          <a:ln>
            <a:noFill/>
          </a:ln>
          <a:effectLst>
            <a:outerShdw blurRad="50800" rotWithShape="0" algn="l" dist="127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589" name="Google Shape;589;p44"/>
          <p:cNvSpPr txBox="1"/>
          <p:nvPr>
            <p:ph type="title"/>
          </p:nvPr>
        </p:nvSpPr>
        <p:spPr>
          <a:xfrm>
            <a:off x="641074" y="1314450"/>
            <a:ext cx="2844002" cy="3680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wentieth Century"/>
              <a:buNone/>
            </a:pPr>
            <a:r>
              <a:rPr b="1" lang="en-IE" sz="4400"/>
              <a:t>TAKING USER INPUT</a:t>
            </a:r>
            <a:endParaRPr/>
          </a:p>
        </p:txBody>
      </p:sp>
      <p:pic>
        <p:nvPicPr>
          <p:cNvPr id="590" name="Google Shape;590;p44"/>
          <p:cNvPicPr preferRelativeResize="0"/>
          <p:nvPr/>
        </p:nvPicPr>
        <p:blipFill rotWithShape="1">
          <a:blip r:embed="rId3">
            <a:alphaModFix/>
          </a:blip>
          <a:srcRect b="77917" l="0" r="66700" t="0"/>
          <a:stretch/>
        </p:blipFill>
        <p:spPr>
          <a:xfrm>
            <a:off x="0" y="0"/>
            <a:ext cx="4059935" cy="1514475"/>
          </a:xfrm>
          <a:prstGeom prst="rect">
            <a:avLst/>
          </a:prstGeom>
          <a:noFill/>
          <a:ln>
            <a:noFill/>
          </a:ln>
        </p:spPr>
      </p:pic>
      <p:pic>
        <p:nvPicPr>
          <p:cNvPr id="591" name="Google Shape;591;p44"/>
          <p:cNvPicPr preferRelativeResize="0"/>
          <p:nvPr/>
        </p:nvPicPr>
        <p:blipFill rotWithShape="1">
          <a:blip r:embed="rId4">
            <a:alphaModFix/>
          </a:blip>
          <a:srcRect b="14148" l="78750" r="0" t="72830"/>
          <a:stretch/>
        </p:blipFill>
        <p:spPr>
          <a:xfrm>
            <a:off x="1377059" y="5962903"/>
            <a:ext cx="2590800" cy="892925"/>
          </a:xfrm>
          <a:prstGeom prst="rect">
            <a:avLst/>
          </a:prstGeom>
          <a:noFill/>
          <a:ln>
            <a:noFill/>
          </a:ln>
        </p:spPr>
      </p:pic>
      <p:grpSp>
        <p:nvGrpSpPr>
          <p:cNvPr id="592" name="Google Shape;592;p44"/>
          <p:cNvGrpSpPr/>
          <p:nvPr/>
        </p:nvGrpSpPr>
        <p:grpSpPr>
          <a:xfrm>
            <a:off x="4594225" y="1172603"/>
            <a:ext cx="6683374" cy="4039717"/>
            <a:chOff x="0" y="283603"/>
            <a:chExt cx="6683374" cy="4039717"/>
          </a:xfrm>
        </p:grpSpPr>
        <p:sp>
          <p:nvSpPr>
            <p:cNvPr id="593" name="Google Shape;593;p44"/>
            <p:cNvSpPr/>
            <p:nvPr/>
          </p:nvSpPr>
          <p:spPr>
            <a:xfrm>
              <a:off x="0" y="283603"/>
              <a:ext cx="6683374" cy="1296652"/>
            </a:xfrm>
            <a:prstGeom prst="roundRect">
              <a:avLst>
                <a:gd fmla="val 16667" name="adj"/>
              </a:avLst>
            </a:prstGeom>
            <a:gradFill>
              <a:gsLst>
                <a:gs pos="0">
                  <a:srgbClr val="73D3BB"/>
                </a:gs>
                <a:gs pos="50000">
                  <a:srgbClr val="52CAAE"/>
                </a:gs>
                <a:gs pos="100000">
                  <a:srgbClr val="32B89B"/>
                </a:gs>
              </a:gsLst>
              <a:lin ang="5400000" scaled="0"/>
            </a:gradFill>
            <a:ln>
              <a:noFill/>
            </a:ln>
            <a:effectLst>
              <a:outerShdw blurRad="50800" rotWithShape="0" dir="5400000" dist="2540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txBox="1"/>
            <p:nvPr/>
          </p:nvSpPr>
          <p:spPr>
            <a:xfrm>
              <a:off x="63297" y="346900"/>
              <a:ext cx="6556780" cy="1170058"/>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Twentieth Century"/>
                <a:buNone/>
              </a:pPr>
              <a:r>
                <a:rPr lang="en-IE" sz="2600">
                  <a:solidFill>
                    <a:schemeClr val="lt1"/>
                  </a:solidFill>
                  <a:latin typeface="Twentieth Century"/>
                  <a:ea typeface="Twentieth Century"/>
                  <a:cs typeface="Twentieth Century"/>
                  <a:sym typeface="Twentieth Century"/>
                </a:rPr>
                <a:t>Up until now, we have been doing calculations using variables that have been “hard coded”.</a:t>
              </a:r>
              <a:endParaRPr sz="2600">
                <a:solidFill>
                  <a:schemeClr val="lt1"/>
                </a:solidFill>
                <a:latin typeface="Twentieth Century"/>
                <a:ea typeface="Twentieth Century"/>
                <a:cs typeface="Twentieth Century"/>
                <a:sym typeface="Twentieth Century"/>
              </a:endParaRPr>
            </a:p>
          </p:txBody>
        </p:sp>
        <p:sp>
          <p:nvSpPr>
            <p:cNvPr id="595" name="Google Shape;595;p44"/>
            <p:cNvSpPr/>
            <p:nvPr/>
          </p:nvSpPr>
          <p:spPr>
            <a:xfrm>
              <a:off x="0" y="1655136"/>
              <a:ext cx="6683374" cy="1296652"/>
            </a:xfrm>
            <a:prstGeom prst="roundRect">
              <a:avLst>
                <a:gd fmla="val 16667" name="adj"/>
              </a:avLst>
            </a:prstGeom>
            <a:gradFill>
              <a:gsLst>
                <a:gs pos="0">
                  <a:srgbClr val="76CF84"/>
                </a:gs>
                <a:gs pos="50000">
                  <a:srgbClr val="56C667"/>
                </a:gs>
                <a:gs pos="100000">
                  <a:srgbClr val="38B34D"/>
                </a:gs>
              </a:gsLst>
              <a:lin ang="5400000" scaled="0"/>
            </a:gradFill>
            <a:ln>
              <a:noFill/>
            </a:ln>
            <a:effectLst>
              <a:outerShdw blurRad="50800" rotWithShape="0" dir="5400000" dist="2540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txBox="1"/>
            <p:nvPr/>
          </p:nvSpPr>
          <p:spPr>
            <a:xfrm>
              <a:off x="63297" y="1718433"/>
              <a:ext cx="6556780" cy="1170058"/>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Twentieth Century"/>
                <a:buNone/>
              </a:pPr>
              <a:r>
                <a:rPr lang="en-IE" sz="2600">
                  <a:solidFill>
                    <a:schemeClr val="lt1"/>
                  </a:solidFill>
                  <a:latin typeface="Twentieth Century"/>
                  <a:ea typeface="Twentieth Century"/>
                  <a:cs typeface="Twentieth Century"/>
                  <a:sym typeface="Twentieth Century"/>
                </a:rPr>
                <a:t>These programs would be more dynamic, if they could take in values from a user, rather than always using values we specify before run time.</a:t>
              </a:r>
              <a:endParaRPr sz="2600">
                <a:solidFill>
                  <a:schemeClr val="lt1"/>
                </a:solidFill>
                <a:latin typeface="Twentieth Century"/>
                <a:ea typeface="Twentieth Century"/>
                <a:cs typeface="Twentieth Century"/>
                <a:sym typeface="Twentieth Century"/>
              </a:endParaRPr>
            </a:p>
          </p:txBody>
        </p:sp>
        <p:sp>
          <p:nvSpPr>
            <p:cNvPr id="597" name="Google Shape;597;p44"/>
            <p:cNvSpPr/>
            <p:nvPr/>
          </p:nvSpPr>
          <p:spPr>
            <a:xfrm>
              <a:off x="0" y="3026668"/>
              <a:ext cx="6683374" cy="1296652"/>
            </a:xfrm>
            <a:prstGeom prst="roundRect">
              <a:avLst>
                <a:gd fmla="val 16667" name="adj"/>
              </a:avLst>
            </a:prstGeom>
            <a:gradFill>
              <a:gsLst>
                <a:gs pos="0">
                  <a:srgbClr val="9CCA7B"/>
                </a:gs>
                <a:gs pos="50000">
                  <a:srgbClr val="89C15B"/>
                </a:gs>
                <a:gs pos="100000">
                  <a:srgbClr val="71AE3E"/>
                </a:gs>
              </a:gsLst>
              <a:lin ang="5400000" scaled="0"/>
            </a:gradFill>
            <a:ln>
              <a:noFill/>
            </a:ln>
            <a:effectLst>
              <a:outerShdw blurRad="50800" rotWithShape="0" dir="5400000" dist="25400">
                <a:srgbClr val="000000">
                  <a:alpha val="2784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txBox="1"/>
            <p:nvPr/>
          </p:nvSpPr>
          <p:spPr>
            <a:xfrm>
              <a:off x="63297" y="3089965"/>
              <a:ext cx="6556780" cy="1170058"/>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Twentieth Century"/>
                <a:buNone/>
              </a:pPr>
              <a:r>
                <a:rPr lang="en-IE" sz="2600">
                  <a:solidFill>
                    <a:schemeClr val="lt1"/>
                  </a:solidFill>
                  <a:latin typeface="Twentieth Century"/>
                  <a:ea typeface="Twentieth Century"/>
                  <a:cs typeface="Twentieth Century"/>
                  <a:sym typeface="Twentieth Century"/>
                </a:rPr>
                <a:t>Often in programs, we will want to take an input from a user.</a:t>
              </a:r>
              <a:endParaRPr sz="26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602" name="Shape 602"/>
        <p:cNvGrpSpPr/>
        <p:nvPr/>
      </p:nvGrpSpPr>
      <p:grpSpPr>
        <a:xfrm>
          <a:off x="0" y="0"/>
          <a:ext cx="0" cy="0"/>
          <a:chOff x="0" y="0"/>
          <a:chExt cx="0" cy="0"/>
        </a:xfrm>
      </p:grpSpPr>
      <p:sp>
        <p:nvSpPr>
          <p:cNvPr id="603" name="Google Shape;603;p45"/>
          <p:cNvSpPr/>
          <p:nvPr/>
        </p:nvSpPr>
        <p:spPr>
          <a:xfrm>
            <a:off x="4059935" y="0"/>
            <a:ext cx="813206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04" name="Google Shape;604;p45"/>
          <p:cNvSpPr/>
          <p:nvPr/>
        </p:nvSpPr>
        <p:spPr>
          <a:xfrm>
            <a:off x="0" y="0"/>
            <a:ext cx="4059935" cy="6858000"/>
          </a:xfrm>
          <a:prstGeom prst="rect">
            <a:avLst/>
          </a:prstGeom>
          <a:gradFill>
            <a:gsLst>
              <a:gs pos="0">
                <a:schemeClr val="lt1"/>
              </a:gs>
              <a:gs pos="100000">
                <a:srgbClr val="B7B7B7"/>
              </a:gs>
            </a:gsLst>
            <a:lin ang="5400000" scaled="0"/>
          </a:gradFill>
          <a:ln>
            <a:noFill/>
          </a:ln>
          <a:effectLst>
            <a:outerShdw blurRad="50800" rotWithShape="0" algn="l" dist="127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05" name="Google Shape;605;p45"/>
          <p:cNvSpPr txBox="1"/>
          <p:nvPr>
            <p:ph type="title"/>
          </p:nvPr>
        </p:nvSpPr>
        <p:spPr>
          <a:xfrm>
            <a:off x="641074" y="1314450"/>
            <a:ext cx="2844002" cy="36802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wentieth Century"/>
              <a:buNone/>
            </a:pPr>
            <a:r>
              <a:rPr b="1" lang="en-IE" sz="4400"/>
              <a:t>TAKING USER INPUT</a:t>
            </a:r>
            <a:endParaRPr/>
          </a:p>
        </p:txBody>
      </p:sp>
      <p:pic>
        <p:nvPicPr>
          <p:cNvPr id="606" name="Google Shape;606;p45"/>
          <p:cNvPicPr preferRelativeResize="0"/>
          <p:nvPr/>
        </p:nvPicPr>
        <p:blipFill rotWithShape="1">
          <a:blip r:embed="rId3">
            <a:alphaModFix/>
          </a:blip>
          <a:srcRect b="77917" l="0" r="66700" t="0"/>
          <a:stretch/>
        </p:blipFill>
        <p:spPr>
          <a:xfrm>
            <a:off x="0" y="0"/>
            <a:ext cx="4059935" cy="1514475"/>
          </a:xfrm>
          <a:prstGeom prst="rect">
            <a:avLst/>
          </a:prstGeom>
          <a:noFill/>
          <a:ln>
            <a:noFill/>
          </a:ln>
        </p:spPr>
      </p:pic>
      <p:pic>
        <p:nvPicPr>
          <p:cNvPr id="607" name="Google Shape;607;p45"/>
          <p:cNvPicPr preferRelativeResize="0"/>
          <p:nvPr/>
        </p:nvPicPr>
        <p:blipFill rotWithShape="1">
          <a:blip r:embed="rId4">
            <a:alphaModFix/>
          </a:blip>
          <a:srcRect b="14148" l="78750" r="0" t="72830"/>
          <a:stretch/>
        </p:blipFill>
        <p:spPr>
          <a:xfrm>
            <a:off x="1377059" y="5962903"/>
            <a:ext cx="2590800" cy="892925"/>
          </a:xfrm>
          <a:prstGeom prst="rect">
            <a:avLst/>
          </a:prstGeom>
          <a:noFill/>
          <a:ln>
            <a:noFill/>
          </a:ln>
        </p:spPr>
      </p:pic>
      <p:grpSp>
        <p:nvGrpSpPr>
          <p:cNvPr id="608" name="Google Shape;608;p45"/>
          <p:cNvGrpSpPr/>
          <p:nvPr/>
        </p:nvGrpSpPr>
        <p:grpSpPr>
          <a:xfrm>
            <a:off x="4594225" y="890912"/>
            <a:ext cx="6683374" cy="4603100"/>
            <a:chOff x="0" y="1912"/>
            <a:chExt cx="6683374" cy="4603100"/>
          </a:xfrm>
        </p:grpSpPr>
        <p:sp>
          <p:nvSpPr>
            <p:cNvPr id="609" name="Google Shape;609;p45"/>
            <p:cNvSpPr/>
            <p:nvPr/>
          </p:nvSpPr>
          <p:spPr>
            <a:xfrm>
              <a:off x="0" y="1912"/>
              <a:ext cx="6683374" cy="969073"/>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293144" y="219953"/>
              <a:ext cx="532990" cy="53299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1119280" y="1912"/>
              <a:ext cx="5564094" cy="9690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txBox="1"/>
            <p:nvPr/>
          </p:nvSpPr>
          <p:spPr>
            <a:xfrm>
              <a:off x="1119280" y="1912"/>
              <a:ext cx="5564094" cy="969073"/>
            </a:xfrm>
            <a:prstGeom prst="rect">
              <a:avLst/>
            </a:prstGeom>
            <a:noFill/>
            <a:ln>
              <a:noFill/>
            </a:ln>
          </p:spPr>
          <p:txBody>
            <a:bodyPr anchorCtr="0" anchor="ctr" bIns="102550" lIns="102550" spcFirstLastPara="1" rIns="102550" wrap="square" tIns="102550">
              <a:noAutofit/>
            </a:bodyPr>
            <a:lstStyle/>
            <a:p>
              <a:pPr indent="0" lvl="0" marL="0" marR="0" rtl="0" algn="l">
                <a:lnSpc>
                  <a:spcPct val="90000"/>
                </a:lnSpc>
                <a:spcBef>
                  <a:spcPts val="0"/>
                </a:spcBef>
                <a:spcAft>
                  <a:spcPts val="0"/>
                </a:spcAft>
                <a:buClr>
                  <a:schemeClr val="dk1"/>
                </a:buClr>
                <a:buSzPts val="2200"/>
                <a:buFont typeface="Twentieth Century"/>
                <a:buNone/>
              </a:pPr>
              <a:r>
                <a:rPr lang="en-IE" sz="2200">
                  <a:solidFill>
                    <a:schemeClr val="dk1"/>
                  </a:solidFill>
                  <a:latin typeface="Twentieth Century"/>
                  <a:ea typeface="Twentieth Century"/>
                  <a:cs typeface="Twentieth Century"/>
                  <a:sym typeface="Twentieth Century"/>
                </a:rPr>
                <a:t>Python has an input stream and an output stream.</a:t>
              </a:r>
              <a:endParaRPr sz="2200">
                <a:solidFill>
                  <a:schemeClr val="dk1"/>
                </a:solidFill>
                <a:latin typeface="Twentieth Century"/>
                <a:ea typeface="Twentieth Century"/>
                <a:cs typeface="Twentieth Century"/>
                <a:sym typeface="Twentieth Century"/>
              </a:endParaRPr>
            </a:p>
          </p:txBody>
        </p:sp>
        <p:sp>
          <p:nvSpPr>
            <p:cNvPr id="613" name="Google Shape;613;p45"/>
            <p:cNvSpPr/>
            <p:nvPr/>
          </p:nvSpPr>
          <p:spPr>
            <a:xfrm>
              <a:off x="0" y="1213254"/>
              <a:ext cx="6683374" cy="969073"/>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293144" y="1431296"/>
              <a:ext cx="532990" cy="53299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1119280" y="1213254"/>
              <a:ext cx="3007518" cy="9690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txBox="1"/>
            <p:nvPr/>
          </p:nvSpPr>
          <p:spPr>
            <a:xfrm>
              <a:off x="1119280" y="1213254"/>
              <a:ext cx="3007518" cy="969073"/>
            </a:xfrm>
            <a:prstGeom prst="rect">
              <a:avLst/>
            </a:prstGeom>
            <a:noFill/>
            <a:ln>
              <a:noFill/>
            </a:ln>
          </p:spPr>
          <p:txBody>
            <a:bodyPr anchorCtr="0" anchor="ctr" bIns="102550" lIns="102550" spcFirstLastPara="1" rIns="102550" wrap="square" tIns="102550">
              <a:noAutofit/>
            </a:bodyPr>
            <a:lstStyle/>
            <a:p>
              <a:pPr indent="0" lvl="0" marL="0" marR="0" rtl="0" algn="l">
                <a:lnSpc>
                  <a:spcPct val="90000"/>
                </a:lnSpc>
                <a:spcBef>
                  <a:spcPts val="0"/>
                </a:spcBef>
                <a:spcAft>
                  <a:spcPts val="0"/>
                </a:spcAft>
                <a:buClr>
                  <a:schemeClr val="dk1"/>
                </a:buClr>
                <a:buSzPts val="2200"/>
                <a:buFont typeface="Twentieth Century"/>
                <a:buNone/>
              </a:pPr>
              <a:r>
                <a:rPr lang="en-IE" sz="2200">
                  <a:solidFill>
                    <a:schemeClr val="dk1"/>
                  </a:solidFill>
                  <a:latin typeface="Twentieth Century"/>
                  <a:ea typeface="Twentieth Century"/>
                  <a:cs typeface="Twentieth Century"/>
                  <a:sym typeface="Twentieth Century"/>
                </a:rPr>
                <a:t>We have already used the output stream.</a:t>
              </a:r>
              <a:endParaRPr sz="2200">
                <a:solidFill>
                  <a:schemeClr val="dk1"/>
                </a:solidFill>
                <a:latin typeface="Twentieth Century"/>
                <a:ea typeface="Twentieth Century"/>
                <a:cs typeface="Twentieth Century"/>
                <a:sym typeface="Twentieth Century"/>
              </a:endParaRPr>
            </a:p>
          </p:txBody>
        </p:sp>
        <p:sp>
          <p:nvSpPr>
            <p:cNvPr id="617" name="Google Shape;617;p45"/>
            <p:cNvSpPr/>
            <p:nvPr/>
          </p:nvSpPr>
          <p:spPr>
            <a:xfrm>
              <a:off x="4126799" y="1213254"/>
              <a:ext cx="2556575" cy="9690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nvSpPr>
          <p:spPr>
            <a:xfrm>
              <a:off x="4126799" y="1213254"/>
              <a:ext cx="2556575" cy="969073"/>
            </a:xfrm>
            <a:prstGeom prst="rect">
              <a:avLst/>
            </a:prstGeom>
            <a:noFill/>
            <a:ln>
              <a:noFill/>
            </a:ln>
          </p:spPr>
          <p:txBody>
            <a:bodyPr anchorCtr="0" anchor="ctr" bIns="102550" lIns="102550" spcFirstLastPara="1" rIns="102550" wrap="square" tIns="102550">
              <a:noAutofit/>
            </a:bodyPr>
            <a:lstStyle/>
            <a:p>
              <a:pPr indent="0" lvl="0" marL="0" marR="0" rtl="0" algn="l">
                <a:lnSpc>
                  <a:spcPct val="90000"/>
                </a:lnSpc>
                <a:spcBef>
                  <a:spcPts val="0"/>
                </a:spcBef>
                <a:spcAft>
                  <a:spcPts val="0"/>
                </a:spcAft>
                <a:buClr>
                  <a:schemeClr val="dk1"/>
                </a:buClr>
                <a:buSzPts val="1800"/>
                <a:buFont typeface="Twentieth Century"/>
                <a:buNone/>
              </a:pPr>
              <a:r>
                <a:rPr b="1" lang="en-IE" sz="1800">
                  <a:solidFill>
                    <a:schemeClr val="dk1"/>
                  </a:solidFill>
                  <a:latin typeface="Twentieth Century"/>
                  <a:ea typeface="Twentieth Century"/>
                  <a:cs typeface="Twentieth Century"/>
                  <a:sym typeface="Twentieth Century"/>
                </a:rPr>
                <a:t>print(“Hello world”)</a:t>
              </a:r>
              <a:endParaRPr sz="1800">
                <a:solidFill>
                  <a:schemeClr val="dk1"/>
                </a:solidFill>
                <a:latin typeface="Twentieth Century"/>
                <a:ea typeface="Twentieth Century"/>
                <a:cs typeface="Twentieth Century"/>
                <a:sym typeface="Twentieth Century"/>
              </a:endParaRPr>
            </a:p>
          </p:txBody>
        </p:sp>
        <p:sp>
          <p:nvSpPr>
            <p:cNvPr id="619" name="Google Shape;619;p45"/>
            <p:cNvSpPr/>
            <p:nvPr/>
          </p:nvSpPr>
          <p:spPr>
            <a:xfrm>
              <a:off x="0" y="2424596"/>
              <a:ext cx="6683374" cy="969073"/>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293144" y="2642638"/>
              <a:ext cx="532990" cy="53299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1119280" y="2424596"/>
              <a:ext cx="5564094" cy="9690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nvSpPr>
          <p:spPr>
            <a:xfrm>
              <a:off x="1119280" y="2424596"/>
              <a:ext cx="5564094" cy="969073"/>
            </a:xfrm>
            <a:prstGeom prst="rect">
              <a:avLst/>
            </a:prstGeom>
            <a:noFill/>
            <a:ln>
              <a:noFill/>
            </a:ln>
          </p:spPr>
          <p:txBody>
            <a:bodyPr anchorCtr="0" anchor="ctr" bIns="102550" lIns="102550" spcFirstLastPara="1" rIns="102550" wrap="square" tIns="102550">
              <a:noAutofit/>
            </a:bodyPr>
            <a:lstStyle/>
            <a:p>
              <a:pPr indent="0" lvl="0" marL="0" marR="0" rtl="0" algn="l">
                <a:lnSpc>
                  <a:spcPct val="90000"/>
                </a:lnSpc>
                <a:spcBef>
                  <a:spcPts val="0"/>
                </a:spcBef>
                <a:spcAft>
                  <a:spcPts val="0"/>
                </a:spcAft>
                <a:buClr>
                  <a:schemeClr val="dk1"/>
                </a:buClr>
                <a:buSzPts val="2200"/>
                <a:buFont typeface="Twentieth Century"/>
                <a:buNone/>
              </a:pPr>
              <a:r>
                <a:rPr lang="en-IE" sz="2200">
                  <a:solidFill>
                    <a:schemeClr val="dk1"/>
                  </a:solidFill>
                  <a:latin typeface="Twentieth Century"/>
                  <a:ea typeface="Twentieth Century"/>
                  <a:cs typeface="Twentieth Century"/>
                  <a:sym typeface="Twentieth Century"/>
                </a:rPr>
                <a:t>Today we will be looking at the input stream.</a:t>
              </a:r>
              <a:endParaRPr sz="2200">
                <a:solidFill>
                  <a:schemeClr val="dk1"/>
                </a:solidFill>
                <a:latin typeface="Twentieth Century"/>
                <a:ea typeface="Twentieth Century"/>
                <a:cs typeface="Twentieth Century"/>
                <a:sym typeface="Twentieth Century"/>
              </a:endParaRPr>
            </a:p>
          </p:txBody>
        </p:sp>
        <p:sp>
          <p:nvSpPr>
            <p:cNvPr id="623" name="Google Shape;623;p45"/>
            <p:cNvSpPr/>
            <p:nvPr/>
          </p:nvSpPr>
          <p:spPr>
            <a:xfrm>
              <a:off x="0" y="3635939"/>
              <a:ext cx="6683374" cy="969073"/>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293144" y="3853980"/>
              <a:ext cx="532990" cy="53299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1119280" y="3635939"/>
              <a:ext cx="5564094" cy="9690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txBox="1"/>
            <p:nvPr/>
          </p:nvSpPr>
          <p:spPr>
            <a:xfrm>
              <a:off x="1119280" y="3635939"/>
              <a:ext cx="5564094" cy="969073"/>
            </a:xfrm>
            <a:prstGeom prst="rect">
              <a:avLst/>
            </a:prstGeom>
            <a:noFill/>
            <a:ln>
              <a:noFill/>
            </a:ln>
          </p:spPr>
          <p:txBody>
            <a:bodyPr anchorCtr="0" anchor="ctr" bIns="102550" lIns="102550" spcFirstLastPara="1" rIns="102550" wrap="square" tIns="102550">
              <a:noAutofit/>
            </a:bodyPr>
            <a:lstStyle/>
            <a:p>
              <a:pPr indent="0" lvl="0" marL="0" marR="0" rtl="0" algn="l">
                <a:lnSpc>
                  <a:spcPct val="90000"/>
                </a:lnSpc>
                <a:spcBef>
                  <a:spcPts val="0"/>
                </a:spcBef>
                <a:spcAft>
                  <a:spcPts val="0"/>
                </a:spcAft>
                <a:buClr>
                  <a:schemeClr val="dk1"/>
                </a:buClr>
                <a:buSzPts val="2200"/>
                <a:buFont typeface="Twentieth Century"/>
                <a:buNone/>
              </a:pPr>
              <a:r>
                <a:rPr b="1" lang="en-IE" sz="2200">
                  <a:solidFill>
                    <a:schemeClr val="dk1"/>
                  </a:solidFill>
                  <a:latin typeface="Twentieth Century"/>
                  <a:ea typeface="Twentieth Century"/>
                  <a:cs typeface="Twentieth Century"/>
                  <a:sym typeface="Twentieth Century"/>
                </a:rPr>
                <a:t>input()</a:t>
              </a:r>
              <a:endParaRPr sz="2200">
                <a:solidFill>
                  <a:schemeClr val="dk1"/>
                </a:solidFill>
                <a:latin typeface="Twentieth Century"/>
                <a:ea typeface="Twentieth Century"/>
                <a:cs typeface="Twentieth Century"/>
                <a:sym typeface="Twentieth Century"/>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630" name="Shape 630"/>
        <p:cNvGrpSpPr/>
        <p:nvPr/>
      </p:nvGrpSpPr>
      <p:grpSpPr>
        <a:xfrm>
          <a:off x="0" y="0"/>
          <a:ext cx="0" cy="0"/>
          <a:chOff x="0" y="0"/>
          <a:chExt cx="0" cy="0"/>
        </a:xfrm>
      </p:grpSpPr>
      <p:sp>
        <p:nvSpPr>
          <p:cNvPr id="631" name="Google Shape;631;p46"/>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Pencil and answer-sheet" id="632" name="Google Shape;632;p46"/>
          <p:cNvPicPr preferRelativeResize="0"/>
          <p:nvPr/>
        </p:nvPicPr>
        <p:blipFill rotWithShape="1">
          <a:blip r:embed="rId3">
            <a:alphaModFix/>
          </a:blip>
          <a:srcRect b="-1" l="45642" r="21052" t="0"/>
          <a:stretch/>
        </p:blipFill>
        <p:spPr>
          <a:xfrm>
            <a:off x="20" y="10"/>
            <a:ext cx="4024741" cy="6857990"/>
          </a:xfrm>
          <a:prstGeom prst="rect">
            <a:avLst/>
          </a:prstGeom>
          <a:noFill/>
          <a:ln>
            <a:noFill/>
          </a:ln>
        </p:spPr>
      </p:pic>
      <p:sp>
        <p:nvSpPr>
          <p:cNvPr id="633" name="Google Shape;633;p46"/>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34" name="Google Shape;634;p46"/>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635" name="Google Shape;635;p46"/>
          <p:cNvSpPr txBox="1"/>
          <p:nvPr>
            <p:ph type="title"/>
          </p:nvPr>
        </p:nvSpPr>
        <p:spPr>
          <a:xfrm>
            <a:off x="4465050" y="618517"/>
            <a:ext cx="667288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TAKING USER INPUT</a:t>
            </a:r>
            <a:endParaRPr b="1"/>
          </a:p>
        </p:txBody>
      </p:sp>
      <p:sp>
        <p:nvSpPr>
          <p:cNvPr id="636" name="Google Shape;636;p46"/>
          <p:cNvSpPr txBox="1"/>
          <p:nvPr>
            <p:ph idx="1" type="body"/>
          </p:nvPr>
        </p:nvSpPr>
        <p:spPr>
          <a:xfrm>
            <a:off x="4465048" y="2367092"/>
            <a:ext cx="6672887" cy="3424107"/>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600"/>
              <a:buChar char="•"/>
            </a:pPr>
            <a:r>
              <a:rPr lang="en-IE" sz="1600"/>
              <a:t>WE WANT TO TAKE IN A USERS NAME, STORE IT IN A VARIABLE CALLED NAME AND THEN PRINT IT BACK TO THEM.</a:t>
            </a:r>
            <a:endParaRPr/>
          </a:p>
          <a:p>
            <a:pPr indent="0" lvl="0" marL="0" rtl="0" algn="l">
              <a:lnSpc>
                <a:spcPct val="110000"/>
              </a:lnSpc>
              <a:spcBef>
                <a:spcPts val="1000"/>
              </a:spcBef>
              <a:spcAft>
                <a:spcPts val="0"/>
              </a:spcAft>
              <a:buSzPts val="1600"/>
              <a:buNone/>
            </a:pPr>
            <a:r>
              <a:rPr lang="en-IE" sz="1600"/>
              <a:t>HOW DO WE DO THIS?</a:t>
            </a:r>
            <a:endParaRPr/>
          </a:p>
          <a:p>
            <a:pPr indent="0" lvl="0" marL="0" rtl="0" algn="l">
              <a:lnSpc>
                <a:spcPct val="110000"/>
              </a:lnSpc>
              <a:spcBef>
                <a:spcPts val="1000"/>
              </a:spcBef>
              <a:spcAft>
                <a:spcPts val="0"/>
              </a:spcAft>
              <a:buSzPts val="1600"/>
              <a:buNone/>
            </a:pPr>
            <a:r>
              <a:rPr b="1" lang="en-IE" sz="1600"/>
              <a:t>NAME = INPUT()</a:t>
            </a:r>
            <a:endParaRPr/>
          </a:p>
          <a:p>
            <a:pPr indent="0" lvl="0" marL="0" rtl="0" algn="l">
              <a:lnSpc>
                <a:spcPct val="110000"/>
              </a:lnSpc>
              <a:spcBef>
                <a:spcPts val="1000"/>
              </a:spcBef>
              <a:spcAft>
                <a:spcPts val="0"/>
              </a:spcAft>
              <a:buSzPts val="1600"/>
              <a:buNone/>
            </a:pPr>
            <a:r>
              <a:rPr b="1" lang="en-IE" sz="1600"/>
              <a:t>PRINT(“HELLO”, NAME)</a:t>
            </a:r>
            <a:endParaRPr sz="1600"/>
          </a:p>
          <a:p>
            <a:pPr indent="-228600" lvl="0" marL="228600" rtl="0" algn="l">
              <a:lnSpc>
                <a:spcPct val="110000"/>
              </a:lnSpc>
              <a:spcBef>
                <a:spcPts val="1000"/>
              </a:spcBef>
              <a:spcAft>
                <a:spcPts val="0"/>
              </a:spcAft>
              <a:buSzPts val="1600"/>
              <a:buChar char="•"/>
            </a:pPr>
            <a:r>
              <a:rPr lang="en-IE" sz="1600"/>
              <a:t>DO YOU REMEMBER WHAT THE BRACKETS AT THE END OF INPUT MEAN?</a:t>
            </a:r>
            <a:endParaRPr/>
          </a:p>
          <a:p>
            <a:pPr indent="-228600" lvl="0" marL="228600" rtl="0" algn="l">
              <a:lnSpc>
                <a:spcPct val="110000"/>
              </a:lnSpc>
              <a:spcBef>
                <a:spcPts val="1000"/>
              </a:spcBef>
              <a:spcAft>
                <a:spcPts val="0"/>
              </a:spcAft>
              <a:buSzPts val="1600"/>
              <a:buChar char="•"/>
            </a:pPr>
            <a:r>
              <a:rPr lang="en-IE" sz="1600"/>
              <a:t>IT MEANS THAT INPUT() IS A FUNCTION OR REUSABLE PIECE OF CODE THAT DOES A TASK FOR US.</a:t>
            </a:r>
            <a:endParaRPr/>
          </a:p>
          <a:p>
            <a:pPr indent="-228600" lvl="0" marL="228600" rtl="0" algn="l">
              <a:lnSpc>
                <a:spcPct val="110000"/>
              </a:lnSpc>
              <a:spcBef>
                <a:spcPts val="1000"/>
              </a:spcBef>
              <a:spcAft>
                <a:spcPts val="0"/>
              </a:spcAft>
              <a:buSzPts val="1600"/>
              <a:buChar char="•"/>
            </a:pPr>
            <a:r>
              <a:rPr lang="en-IE" sz="1600"/>
              <a:t>THE INPUT FUNCTION IS USED TO TAKE INPUT FROM THE USER.</a:t>
            </a:r>
            <a:endParaRPr/>
          </a:p>
          <a:p>
            <a:pPr indent="-127000" lvl="0" marL="228600" rtl="0" algn="l">
              <a:lnSpc>
                <a:spcPct val="110000"/>
              </a:lnSpc>
              <a:spcBef>
                <a:spcPts val="1000"/>
              </a:spcBef>
              <a:spcAft>
                <a:spcPts val="0"/>
              </a:spcAft>
              <a:buSzPts val="1600"/>
              <a:buNone/>
            </a:pPr>
            <a:r>
              <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TAKING USER INPUT</a:t>
            </a:r>
            <a:endParaRPr/>
          </a:p>
        </p:txBody>
      </p:sp>
      <p:sp>
        <p:nvSpPr>
          <p:cNvPr id="642" name="Google Shape;642;p47"/>
          <p:cNvSpPr txBox="1"/>
          <p:nvPr>
            <p:ph idx="1" type="body"/>
          </p:nvPr>
        </p:nvSpPr>
        <p:spPr>
          <a:xfrm>
            <a:off x="913774" y="1625517"/>
            <a:ext cx="10515600" cy="4641851"/>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000"/>
              <a:buNone/>
            </a:pPr>
            <a:r>
              <a:rPr b="1" lang="en-IE" sz="2000"/>
              <a:t>THERE IS A PROBLEM WITH: NAME = INPUT()</a:t>
            </a:r>
            <a:endParaRPr/>
          </a:p>
          <a:p>
            <a:pPr indent="0" lvl="0" marL="0" rtl="0" algn="ctr">
              <a:lnSpc>
                <a:spcPct val="120000"/>
              </a:lnSpc>
              <a:spcBef>
                <a:spcPts val="1000"/>
              </a:spcBef>
              <a:spcAft>
                <a:spcPts val="0"/>
              </a:spcAft>
              <a:buSzPts val="2000"/>
              <a:buNone/>
            </a:pPr>
            <a:r>
              <a:rPr lang="en-IE" sz="2000"/>
              <a:t>WE HAVE NOT TOLD THE USER WHAT TO DO, THE SCREEN IS BLANK.</a:t>
            </a:r>
            <a:endParaRPr/>
          </a:p>
          <a:p>
            <a:pPr indent="0" lvl="0" marL="0" rtl="0" algn="l">
              <a:lnSpc>
                <a:spcPct val="120000"/>
              </a:lnSpc>
              <a:spcBef>
                <a:spcPts val="1000"/>
              </a:spcBef>
              <a:spcAft>
                <a:spcPts val="0"/>
              </a:spcAft>
              <a:buSzPts val="2000"/>
              <a:buNone/>
            </a:pPr>
            <a:r>
              <a:rPr b="1" lang="en-IE" sz="2000"/>
              <a:t>CODE	</a:t>
            </a:r>
            <a:r>
              <a:rPr lang="en-IE" sz="2000"/>
              <a:t>			                                   </a:t>
            </a:r>
            <a:r>
              <a:rPr b="1" lang="en-IE" sz="2000"/>
              <a:t>OUTPUT</a:t>
            </a:r>
            <a:endParaRPr/>
          </a:p>
          <a:p>
            <a:pPr indent="-101600" lvl="0" marL="228600" rtl="0" algn="ctr">
              <a:lnSpc>
                <a:spcPct val="120000"/>
              </a:lnSpc>
              <a:spcBef>
                <a:spcPts val="1000"/>
              </a:spcBef>
              <a:spcAft>
                <a:spcPts val="0"/>
              </a:spcAft>
              <a:buSzPts val="2000"/>
              <a:buNone/>
            </a:pPr>
            <a:r>
              <a:t/>
            </a:r>
            <a:endParaRPr sz="2000"/>
          </a:p>
          <a:p>
            <a:pPr indent="0" lvl="0" marL="0" rtl="0" algn="ctr">
              <a:lnSpc>
                <a:spcPct val="120000"/>
              </a:lnSpc>
              <a:spcBef>
                <a:spcPts val="1000"/>
              </a:spcBef>
              <a:spcAft>
                <a:spcPts val="0"/>
              </a:spcAft>
              <a:buSzPts val="2000"/>
              <a:buNone/>
            </a:pPr>
            <a:r>
              <a:t/>
            </a:r>
            <a:endParaRPr sz="2000"/>
          </a:p>
          <a:p>
            <a:pPr indent="0" lvl="0" marL="0" rtl="0" algn="ctr">
              <a:lnSpc>
                <a:spcPct val="120000"/>
              </a:lnSpc>
              <a:spcBef>
                <a:spcPts val="1000"/>
              </a:spcBef>
              <a:spcAft>
                <a:spcPts val="0"/>
              </a:spcAft>
              <a:buSzPts val="2000"/>
              <a:buNone/>
            </a:pPr>
            <a:r>
              <a:t/>
            </a:r>
            <a:endParaRPr sz="2000"/>
          </a:p>
          <a:p>
            <a:pPr indent="0" lvl="0" marL="0" rtl="0" algn="ctr">
              <a:lnSpc>
                <a:spcPct val="120000"/>
              </a:lnSpc>
              <a:spcBef>
                <a:spcPts val="1000"/>
              </a:spcBef>
              <a:spcAft>
                <a:spcPts val="0"/>
              </a:spcAft>
              <a:buSzPts val="2000"/>
              <a:buNone/>
            </a:pPr>
            <a:r>
              <a:rPr b="1" lang="en-IE" sz="2000"/>
              <a:t>GENERALLY YOU MUST “PROMPT THE USER”</a:t>
            </a:r>
            <a:endParaRPr/>
          </a:p>
          <a:p>
            <a:pPr indent="0" lvl="0" marL="0" rtl="0" algn="ctr">
              <a:lnSpc>
                <a:spcPct val="120000"/>
              </a:lnSpc>
              <a:spcBef>
                <a:spcPts val="1000"/>
              </a:spcBef>
              <a:spcAft>
                <a:spcPts val="0"/>
              </a:spcAft>
              <a:buSzPts val="2000"/>
              <a:buNone/>
            </a:pPr>
            <a:r>
              <a:t/>
            </a:r>
            <a:endParaRPr b="1" sz="2000"/>
          </a:p>
          <a:p>
            <a:pPr indent="0" lvl="0" marL="0" rtl="0" algn="l">
              <a:lnSpc>
                <a:spcPct val="120000"/>
              </a:lnSpc>
              <a:spcBef>
                <a:spcPts val="1000"/>
              </a:spcBef>
              <a:spcAft>
                <a:spcPts val="0"/>
              </a:spcAft>
              <a:buSzPts val="2000"/>
              <a:buNone/>
            </a:pPr>
            <a:r>
              <a:rPr b="1" lang="en-IE" sz="2000"/>
              <a:t>CODE                                                                               OUTPUT</a:t>
            </a:r>
            <a:endParaRPr/>
          </a:p>
        </p:txBody>
      </p:sp>
      <p:pic>
        <p:nvPicPr>
          <p:cNvPr descr="A screenshot of a cell phone&#10;&#10;Description automatically generated" id="643" name="Google Shape;643;p47"/>
          <p:cNvPicPr preferRelativeResize="0"/>
          <p:nvPr/>
        </p:nvPicPr>
        <p:blipFill rotWithShape="1">
          <a:blip r:embed="rId3">
            <a:alphaModFix/>
          </a:blip>
          <a:srcRect b="0" l="0" r="0" t="0"/>
          <a:stretch/>
        </p:blipFill>
        <p:spPr>
          <a:xfrm>
            <a:off x="838200" y="3181315"/>
            <a:ext cx="3048425" cy="714475"/>
          </a:xfrm>
          <a:prstGeom prst="rect">
            <a:avLst/>
          </a:prstGeom>
          <a:noFill/>
          <a:ln>
            <a:noFill/>
          </a:ln>
        </p:spPr>
      </p:pic>
      <p:pic>
        <p:nvPicPr>
          <p:cNvPr descr="A picture containing computer, computer&#10;&#10;Description automatically generated" id="644" name="Google Shape;644;p47"/>
          <p:cNvPicPr preferRelativeResize="0"/>
          <p:nvPr/>
        </p:nvPicPr>
        <p:blipFill rotWithShape="1">
          <a:blip r:embed="rId4">
            <a:alphaModFix/>
          </a:blip>
          <a:srcRect b="0" l="0" r="0" t="0"/>
          <a:stretch/>
        </p:blipFill>
        <p:spPr>
          <a:xfrm>
            <a:off x="6979413" y="3290867"/>
            <a:ext cx="3515216" cy="495369"/>
          </a:xfrm>
          <a:prstGeom prst="rect">
            <a:avLst/>
          </a:prstGeom>
          <a:noFill/>
          <a:ln>
            <a:noFill/>
          </a:ln>
        </p:spPr>
      </p:pic>
      <p:pic>
        <p:nvPicPr>
          <p:cNvPr descr="A picture containing table&#10;&#10;Description automatically generated" id="645" name="Google Shape;645;p47"/>
          <p:cNvPicPr preferRelativeResize="0"/>
          <p:nvPr/>
        </p:nvPicPr>
        <p:blipFill rotWithShape="1">
          <a:blip r:embed="rId5">
            <a:alphaModFix/>
          </a:blip>
          <a:srcRect b="0" l="0" r="0" t="0"/>
          <a:stretch/>
        </p:blipFill>
        <p:spPr>
          <a:xfrm>
            <a:off x="838200" y="5377781"/>
            <a:ext cx="5973009" cy="752580"/>
          </a:xfrm>
          <a:prstGeom prst="rect">
            <a:avLst/>
          </a:prstGeom>
          <a:noFill/>
          <a:ln>
            <a:noFill/>
          </a:ln>
        </p:spPr>
      </p:pic>
      <p:pic>
        <p:nvPicPr>
          <p:cNvPr id="646" name="Google Shape;646;p47"/>
          <p:cNvPicPr preferRelativeResize="0"/>
          <p:nvPr/>
        </p:nvPicPr>
        <p:blipFill rotWithShape="1">
          <a:blip r:embed="rId6">
            <a:alphaModFix/>
          </a:blip>
          <a:srcRect b="0" l="0" r="0" t="0"/>
          <a:stretch/>
        </p:blipFill>
        <p:spPr>
          <a:xfrm>
            <a:off x="6979413" y="5187254"/>
            <a:ext cx="3924848" cy="381053"/>
          </a:xfrm>
          <a:prstGeom prst="rect">
            <a:avLst/>
          </a:prstGeom>
          <a:noFill/>
          <a:ln>
            <a:noFill/>
          </a:ln>
        </p:spPr>
      </p:pic>
      <p:pic>
        <p:nvPicPr>
          <p:cNvPr descr="A picture containing clock&#10;&#10;Description automatically generated" id="647" name="Google Shape;647;p47"/>
          <p:cNvPicPr preferRelativeResize="0"/>
          <p:nvPr/>
        </p:nvPicPr>
        <p:blipFill rotWithShape="1">
          <a:blip r:embed="rId7">
            <a:alphaModFix/>
          </a:blip>
          <a:srcRect b="0" l="0" r="0" t="0"/>
          <a:stretch/>
        </p:blipFill>
        <p:spPr>
          <a:xfrm>
            <a:off x="6979413" y="5944167"/>
            <a:ext cx="4344006" cy="5906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651" name="Shape 651"/>
        <p:cNvGrpSpPr/>
        <p:nvPr/>
      </p:nvGrpSpPr>
      <p:grpSpPr>
        <a:xfrm>
          <a:off x="0" y="0"/>
          <a:ext cx="0" cy="0"/>
          <a:chOff x="0" y="0"/>
          <a:chExt cx="0" cy="0"/>
        </a:xfrm>
      </p:grpSpPr>
      <p:sp>
        <p:nvSpPr>
          <p:cNvPr id="652" name="Google Shape;652;p48"/>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A page in a planner" id="653" name="Google Shape;653;p48"/>
          <p:cNvPicPr preferRelativeResize="0"/>
          <p:nvPr/>
        </p:nvPicPr>
        <p:blipFill rotWithShape="1">
          <a:blip r:embed="rId3">
            <a:alphaModFix/>
          </a:blip>
          <a:srcRect b="-1" l="23990" r="36835" t="0"/>
          <a:stretch/>
        </p:blipFill>
        <p:spPr>
          <a:xfrm>
            <a:off x="20" y="10"/>
            <a:ext cx="4024741" cy="6857990"/>
          </a:xfrm>
          <a:prstGeom prst="rect">
            <a:avLst/>
          </a:prstGeom>
          <a:noFill/>
          <a:ln>
            <a:noFill/>
          </a:ln>
        </p:spPr>
      </p:pic>
      <p:sp>
        <p:nvSpPr>
          <p:cNvPr id="654" name="Google Shape;654;p48"/>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55" name="Google Shape;655;p48"/>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656" name="Google Shape;656;p48"/>
          <p:cNvSpPr txBox="1"/>
          <p:nvPr>
            <p:ph type="title"/>
          </p:nvPr>
        </p:nvSpPr>
        <p:spPr>
          <a:xfrm>
            <a:off x="4465050" y="618517"/>
            <a:ext cx="667288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TAKING USER INPUT</a:t>
            </a:r>
            <a:endParaRPr b="1"/>
          </a:p>
        </p:txBody>
      </p:sp>
      <p:sp>
        <p:nvSpPr>
          <p:cNvPr id="657" name="Google Shape;657;p48"/>
          <p:cNvSpPr txBox="1"/>
          <p:nvPr>
            <p:ph idx="1" type="body"/>
          </p:nvPr>
        </p:nvSpPr>
        <p:spPr>
          <a:xfrm>
            <a:off x="4465049" y="1716945"/>
            <a:ext cx="6672887" cy="418855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10000"/>
              </a:lnSpc>
              <a:spcBef>
                <a:spcPts val="0"/>
              </a:spcBef>
              <a:spcAft>
                <a:spcPts val="0"/>
              </a:spcAft>
              <a:buSzPct val="100000"/>
              <a:buChar char="•"/>
            </a:pPr>
            <a:r>
              <a:rPr lang="en-IE" sz="1600"/>
              <a:t>WE HAVE TAKEN IN A </a:t>
            </a:r>
            <a:r>
              <a:rPr b="1" lang="en-IE" sz="1600"/>
              <a:t>STRING</a:t>
            </a:r>
            <a:r>
              <a:rPr lang="en-IE" sz="1600"/>
              <a:t> FROM THE USER.</a:t>
            </a:r>
            <a:endParaRPr/>
          </a:p>
          <a:p>
            <a:pPr indent="-228600" lvl="0" marL="228600" rtl="0" algn="l">
              <a:lnSpc>
                <a:spcPct val="110000"/>
              </a:lnSpc>
              <a:spcBef>
                <a:spcPts val="1000"/>
              </a:spcBef>
              <a:spcAft>
                <a:spcPts val="0"/>
              </a:spcAft>
              <a:buSzPct val="100000"/>
              <a:buChar char="•"/>
            </a:pPr>
            <a:r>
              <a:rPr lang="en-IE" sz="1600"/>
              <a:t>THE INPUT FUNCTION </a:t>
            </a:r>
            <a:r>
              <a:rPr b="1" lang="en-IE" sz="1600"/>
              <a:t>BY DEFAULT, TAKES IN A STRING</a:t>
            </a:r>
            <a:r>
              <a:rPr lang="en-IE" sz="1600"/>
              <a:t>.</a:t>
            </a:r>
            <a:endParaRPr/>
          </a:p>
          <a:p>
            <a:pPr indent="-228600" lvl="0" marL="228600" rtl="0" algn="l">
              <a:lnSpc>
                <a:spcPct val="110000"/>
              </a:lnSpc>
              <a:spcBef>
                <a:spcPts val="1000"/>
              </a:spcBef>
              <a:spcAft>
                <a:spcPts val="0"/>
              </a:spcAft>
              <a:buSzPct val="100000"/>
              <a:buChar char="•"/>
            </a:pPr>
            <a:r>
              <a:rPr lang="en-IE" sz="1600"/>
              <a:t>WHAT IF WE WANT TO TAKE IN A NUMBER? SUCH AS AN AGE.</a:t>
            </a:r>
            <a:endParaRPr/>
          </a:p>
          <a:p>
            <a:pPr indent="-228600" lvl="0" marL="228600" rtl="0" algn="l">
              <a:lnSpc>
                <a:spcPct val="110000"/>
              </a:lnSpc>
              <a:spcBef>
                <a:spcPts val="1000"/>
              </a:spcBef>
              <a:spcAft>
                <a:spcPts val="0"/>
              </a:spcAft>
              <a:buSzPct val="100000"/>
              <a:buChar char="•"/>
            </a:pPr>
            <a:r>
              <a:rPr lang="en-IE" sz="1600"/>
              <a:t>WE NEED TO USE THE </a:t>
            </a:r>
            <a:r>
              <a:rPr b="1" lang="en-IE" sz="1600"/>
              <a:t>INTEGER FUNCTION </a:t>
            </a:r>
            <a:r>
              <a:rPr lang="en-IE" sz="1600"/>
              <a:t>TO CONVERT THE USER INPUT FROM A STRING TO AN INTEGER NUMBER.</a:t>
            </a:r>
            <a:endParaRPr/>
          </a:p>
          <a:p>
            <a:pPr indent="-228600" lvl="0" marL="228600" rtl="0" algn="l">
              <a:lnSpc>
                <a:spcPct val="110000"/>
              </a:lnSpc>
              <a:spcBef>
                <a:spcPts val="1000"/>
              </a:spcBef>
              <a:spcAft>
                <a:spcPts val="0"/>
              </a:spcAft>
              <a:buSzPct val="100000"/>
              <a:buChar char="•"/>
            </a:pPr>
            <a:r>
              <a:rPr lang="en-IE" sz="1600"/>
              <a:t>DON’T WORRY, IT IS NOT THAT MUCH DIFFERENT THAT TAKING IN A NORMAL USER INPUT.</a:t>
            </a:r>
            <a:endParaRPr/>
          </a:p>
          <a:p>
            <a:pPr indent="-228600" lvl="0" marL="228600" rtl="0" algn="l">
              <a:lnSpc>
                <a:spcPct val="110000"/>
              </a:lnSpc>
              <a:spcBef>
                <a:spcPts val="1000"/>
              </a:spcBef>
              <a:spcAft>
                <a:spcPts val="0"/>
              </a:spcAft>
              <a:buSzPct val="100000"/>
              <a:buChar char="•"/>
            </a:pPr>
            <a:r>
              <a:rPr lang="en-IE" sz="1600"/>
              <a:t>WE “WRAP” THE INPUT FUNCTION IN THE INTEGER FUNCTION LIKE SO:</a:t>
            </a:r>
            <a:endParaRPr/>
          </a:p>
          <a:p>
            <a:pPr indent="0" lvl="0" marL="0" rtl="0" algn="l">
              <a:lnSpc>
                <a:spcPct val="110000"/>
              </a:lnSpc>
              <a:spcBef>
                <a:spcPts val="1000"/>
              </a:spcBef>
              <a:spcAft>
                <a:spcPts val="0"/>
              </a:spcAft>
              <a:buSzPct val="100000"/>
              <a:buNone/>
            </a:pPr>
            <a:r>
              <a:rPr b="1" lang="en-IE" sz="1600"/>
              <a:t>AGE = INPUT(“PLEASE ENTER YOUR AGE: ”) </a:t>
            </a:r>
            <a:r>
              <a:rPr lang="en-IE" sz="1600"/>
              <a:t>BECOMES:</a:t>
            </a:r>
            <a:endParaRPr/>
          </a:p>
          <a:p>
            <a:pPr indent="0" lvl="0" marL="0" rtl="0" algn="l">
              <a:lnSpc>
                <a:spcPct val="110000"/>
              </a:lnSpc>
              <a:spcBef>
                <a:spcPts val="1000"/>
              </a:spcBef>
              <a:spcAft>
                <a:spcPts val="0"/>
              </a:spcAft>
              <a:buSzPct val="100000"/>
              <a:buNone/>
            </a:pPr>
            <a:r>
              <a:rPr b="1" lang="en-IE" sz="1600"/>
              <a:t>AGE = INT(INPUT(“PLEASE ENTER YOUR AGE: ”))</a:t>
            </a:r>
            <a:endParaRPr sz="1600"/>
          </a:p>
          <a:p>
            <a:pPr indent="0" lvl="0" marL="0" rtl="0" algn="l">
              <a:lnSpc>
                <a:spcPct val="110000"/>
              </a:lnSpc>
              <a:spcBef>
                <a:spcPts val="1000"/>
              </a:spcBef>
              <a:spcAft>
                <a:spcPts val="0"/>
              </a:spcAft>
              <a:buSzPct val="100000"/>
              <a:buNone/>
            </a:pPr>
            <a:r>
              <a:rPr lang="en-IE" sz="1600"/>
              <a:t>NOW, THE VARIABLE AGE IS AN INTEGER VARIABLE.</a:t>
            </a:r>
            <a:endParaRPr/>
          </a:p>
          <a:p>
            <a:pPr indent="0" lvl="0" marL="0" rtl="0" algn="l">
              <a:lnSpc>
                <a:spcPct val="110000"/>
              </a:lnSpc>
              <a:spcBef>
                <a:spcPts val="1000"/>
              </a:spcBef>
              <a:spcAft>
                <a:spcPts val="0"/>
              </a:spcAft>
              <a:buSzPct val="100000"/>
              <a:buNone/>
            </a:pPr>
            <a:r>
              <a:rPr lang="en-IE" sz="1600"/>
              <a:t>AND WE CAN DO THIS WITH DECIMAL NUMBERS TOO, USING THE FLOAT FUNCTION: FLOAT()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9"/>
          <p:cNvSpPr/>
          <p:nvPr/>
        </p:nvSpPr>
        <p:spPr>
          <a:xfrm>
            <a:off x="0" y="0"/>
            <a:ext cx="12192000" cy="6858000"/>
          </a:xfrm>
          <a:prstGeom prst="rect">
            <a:avLst/>
          </a:prstGeom>
          <a:solidFill>
            <a:srgbClr val="6946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63" name="Google Shape;663;p49"/>
          <p:cNvSpPr txBox="1"/>
          <p:nvPr>
            <p:ph type="title"/>
          </p:nvPr>
        </p:nvSpPr>
        <p:spPr>
          <a:xfrm>
            <a:off x="8622370" y="618681"/>
            <a:ext cx="3341030" cy="479456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6600"/>
              <a:buFont typeface="Twentieth Century"/>
              <a:buNone/>
            </a:pPr>
            <a:r>
              <a:rPr lang="en-IE" sz="6600">
                <a:solidFill>
                  <a:srgbClr val="FFFFFF"/>
                </a:solidFill>
              </a:rPr>
              <a:t>PART 2</a:t>
            </a:r>
            <a:br>
              <a:rPr lang="en-IE" sz="6600">
                <a:solidFill>
                  <a:srgbClr val="FFFFFF"/>
                </a:solidFill>
              </a:rPr>
            </a:br>
            <a:r>
              <a:rPr lang="en-IE" sz="6600">
                <a:solidFill>
                  <a:srgbClr val="FFFFFF"/>
                </a:solidFill>
              </a:rPr>
              <a:t>STRINGS</a:t>
            </a:r>
            <a:endParaRPr/>
          </a:p>
        </p:txBody>
      </p:sp>
      <p:sp>
        <p:nvSpPr>
          <p:cNvPr id="664" name="Google Shape;664;p49"/>
          <p:cNvSpPr/>
          <p:nvPr/>
        </p:nvSpPr>
        <p:spPr>
          <a:xfrm>
            <a:off x="493354" y="484632"/>
            <a:ext cx="8129016" cy="5724144"/>
          </a:xfrm>
          <a:prstGeom prst="roundRect">
            <a:avLst>
              <a:gd fmla="val 0" name="adj"/>
            </a:avLst>
          </a:prstGeom>
          <a:solidFill>
            <a:srgbClr val="FFFFFF"/>
          </a:solidFill>
          <a:ln cap="flat" cmpd="sng" w="9525">
            <a:solidFill>
              <a:srgbClr val="C8CACA"/>
            </a:solidFill>
            <a:prstDash val="solid"/>
            <a:round/>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665" name="Google Shape;665;p49"/>
          <p:cNvPicPr preferRelativeResize="0"/>
          <p:nvPr>
            <p:ph idx="1" type="body"/>
          </p:nvPr>
        </p:nvPicPr>
        <p:blipFill rotWithShape="1">
          <a:blip r:embed="rId3">
            <a:alphaModFix/>
          </a:blip>
          <a:srcRect b="0" l="0" r="0" t="0"/>
          <a:stretch/>
        </p:blipFill>
        <p:spPr>
          <a:xfrm>
            <a:off x="976251" y="1987347"/>
            <a:ext cx="7163222" cy="27187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230" name="Shape 230"/>
        <p:cNvGrpSpPr/>
        <p:nvPr/>
      </p:nvGrpSpPr>
      <p:grpSpPr>
        <a:xfrm>
          <a:off x="0" y="0"/>
          <a:ext cx="0" cy="0"/>
          <a:chOff x="0" y="0"/>
          <a:chExt cx="0" cy="0"/>
        </a:xfrm>
      </p:grpSpPr>
      <p:sp>
        <p:nvSpPr>
          <p:cNvPr id="231" name="Google Shape;231;p5"/>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232" name="Google Shape;232;p5"/>
          <p:cNvSpPr/>
          <p:nvPr/>
        </p:nvSpPr>
        <p:spPr>
          <a:xfrm>
            <a:off x="80760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233" name="Google Shape;233;p5"/>
          <p:cNvPicPr preferRelativeResize="0"/>
          <p:nvPr/>
        </p:nvPicPr>
        <p:blipFill rotWithShape="1">
          <a:blip r:embed="rId3">
            <a:alphaModFix/>
          </a:blip>
          <a:srcRect b="-1" l="28671" r="29706" t="0"/>
          <a:stretch/>
        </p:blipFill>
        <p:spPr>
          <a:xfrm>
            <a:off x="8157374" y="10"/>
            <a:ext cx="4034626" cy="6857990"/>
          </a:xfrm>
          <a:prstGeom prst="rect">
            <a:avLst/>
          </a:prstGeom>
          <a:noFill/>
          <a:ln>
            <a:noFill/>
          </a:ln>
        </p:spPr>
      </p:pic>
      <p:pic>
        <p:nvPicPr>
          <p:cNvPr id="234" name="Google Shape;234;p5"/>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35" name="Google Shape;235;p5"/>
          <p:cNvSpPr txBox="1"/>
          <p:nvPr>
            <p:ph type="title"/>
          </p:nvPr>
        </p:nvSpPr>
        <p:spPr>
          <a:xfrm>
            <a:off x="913776" y="618517"/>
            <a:ext cx="667288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PRINTING TO THE SCREEN</a:t>
            </a:r>
            <a:endParaRPr/>
          </a:p>
        </p:txBody>
      </p:sp>
      <p:sp>
        <p:nvSpPr>
          <p:cNvPr id="236" name="Google Shape;236;p5"/>
          <p:cNvSpPr txBox="1"/>
          <p:nvPr>
            <p:ph idx="1" type="body"/>
          </p:nvPr>
        </p:nvSpPr>
        <p:spPr>
          <a:xfrm>
            <a:off x="913774" y="2367092"/>
            <a:ext cx="6672887" cy="3424107"/>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700"/>
              <a:buNone/>
            </a:pPr>
            <a:r>
              <a:rPr b="1" lang="en-IE" sz="1700"/>
              <a:t>CHARACTERS</a:t>
            </a:r>
            <a:endParaRPr b="1" sz="1700"/>
          </a:p>
          <a:p>
            <a:pPr indent="0" lvl="0" marL="0" rtl="0" algn="l">
              <a:lnSpc>
                <a:spcPct val="110000"/>
              </a:lnSpc>
              <a:spcBef>
                <a:spcPts val="1000"/>
              </a:spcBef>
              <a:spcAft>
                <a:spcPts val="0"/>
              </a:spcAft>
              <a:buSzPts val="1700"/>
              <a:buNone/>
            </a:pPr>
            <a:r>
              <a:rPr lang="en-IE" sz="1700"/>
              <a:t>A </a:t>
            </a:r>
            <a:r>
              <a:rPr b="1" lang="en-IE" sz="1700"/>
              <a:t>CHARACTER</a:t>
            </a:r>
            <a:r>
              <a:rPr lang="en-IE" sz="1700"/>
              <a:t> IS ESSENTIALLY ANY </a:t>
            </a:r>
            <a:r>
              <a:rPr b="1" lang="en-IE" sz="1700"/>
              <a:t>SINGLE </a:t>
            </a:r>
            <a:r>
              <a:rPr lang="en-IE" sz="1700"/>
              <a:t>THING YOU CAN OUTPUT TO THE SCREEN USING YOUR KEYBOARD</a:t>
            </a:r>
            <a:endParaRPr sz="1700"/>
          </a:p>
          <a:p>
            <a:pPr indent="0" lvl="0" marL="0" rtl="0" algn="l">
              <a:lnSpc>
                <a:spcPct val="110000"/>
              </a:lnSpc>
              <a:spcBef>
                <a:spcPts val="1000"/>
              </a:spcBef>
              <a:spcAft>
                <a:spcPts val="0"/>
              </a:spcAft>
              <a:buSzPts val="1700"/>
              <a:buNone/>
            </a:pPr>
            <a:r>
              <a:rPr lang="en-IE" sz="1700"/>
              <a:t>WHEN WE NEED TO CREATE A CHARACTER WHILE PROGRAMMING, WE MUST </a:t>
            </a:r>
            <a:r>
              <a:rPr b="1" lang="en-IE" sz="1700"/>
              <a:t>SURROUND IT BY QUOTATION MARKS “ ”</a:t>
            </a:r>
            <a:endParaRPr b="1" sz="1700"/>
          </a:p>
          <a:p>
            <a:pPr indent="0" lvl="0" marL="0" rtl="0" algn="l">
              <a:lnSpc>
                <a:spcPct val="110000"/>
              </a:lnSpc>
              <a:spcBef>
                <a:spcPts val="1000"/>
              </a:spcBef>
              <a:spcAft>
                <a:spcPts val="0"/>
              </a:spcAft>
              <a:buSzPts val="1700"/>
              <a:buNone/>
            </a:pPr>
            <a:r>
              <a:rPr lang="en-IE" sz="1700"/>
              <a:t>SO FOR EXAMPLE THE FIRST CHARACTER IN THE WORD PYTHON IS </a:t>
            </a:r>
            <a:r>
              <a:rPr b="1" lang="en-IE" sz="1700"/>
              <a:t>“P”.</a:t>
            </a:r>
            <a:endParaRPr/>
          </a:p>
          <a:p>
            <a:pPr indent="0" lvl="0" marL="0" rtl="0" algn="l">
              <a:lnSpc>
                <a:spcPct val="110000"/>
              </a:lnSpc>
              <a:spcBef>
                <a:spcPts val="1000"/>
              </a:spcBef>
              <a:spcAft>
                <a:spcPts val="0"/>
              </a:spcAft>
              <a:buSzPts val="1700"/>
              <a:buNone/>
            </a:pPr>
            <a:r>
              <a:rPr lang="en-IE" sz="1700"/>
              <a:t>THINK OF A CHARACTER LIKE ANY </a:t>
            </a:r>
            <a:r>
              <a:rPr b="1" lang="en-IE" sz="1700"/>
              <a:t>SINGLE LETTER, DIGIT OR SYMBOL.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0"/>
          <p:cNvSpPr txBox="1"/>
          <p:nvPr>
            <p:ph type="title"/>
          </p:nvPr>
        </p:nvSpPr>
        <p:spPr>
          <a:xfrm>
            <a:off x="838200" y="96520"/>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STRINGS</a:t>
            </a:r>
            <a:endParaRPr/>
          </a:p>
        </p:txBody>
      </p:sp>
      <p:sp>
        <p:nvSpPr>
          <p:cNvPr id="671" name="Google Shape;671;p50"/>
          <p:cNvSpPr txBox="1"/>
          <p:nvPr>
            <p:ph idx="1" type="body"/>
          </p:nvPr>
        </p:nvSpPr>
        <p:spPr>
          <a:xfrm>
            <a:off x="838200" y="1557020"/>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2000"/>
              <a:buChar char="•"/>
            </a:pPr>
            <a:r>
              <a:rPr lang="en-IE" sz="2000"/>
              <a:t>STRINGS IN PYTHON ARE “IMMUTABLE”</a:t>
            </a:r>
            <a:endParaRPr/>
          </a:p>
          <a:p>
            <a:pPr indent="-228600" lvl="0" marL="228600" rtl="0" algn="l">
              <a:lnSpc>
                <a:spcPct val="120000"/>
              </a:lnSpc>
              <a:spcBef>
                <a:spcPts val="1000"/>
              </a:spcBef>
              <a:spcAft>
                <a:spcPts val="0"/>
              </a:spcAft>
              <a:buSzPts val="2000"/>
              <a:buChar char="•"/>
            </a:pPr>
            <a:r>
              <a:rPr lang="en-IE" sz="2000"/>
              <a:t>ALL THIS MEANS IS THAT THEY </a:t>
            </a:r>
            <a:r>
              <a:rPr b="1" lang="en-IE" sz="2000"/>
              <a:t>CANNOT CHANGE</a:t>
            </a:r>
            <a:r>
              <a:rPr lang="en-IE" sz="2000"/>
              <a:t>.</a:t>
            </a:r>
            <a:endParaRPr/>
          </a:p>
          <a:p>
            <a:pPr indent="-228600" lvl="0" marL="228600" rtl="0" algn="l">
              <a:lnSpc>
                <a:spcPct val="120000"/>
              </a:lnSpc>
              <a:spcBef>
                <a:spcPts val="1000"/>
              </a:spcBef>
              <a:spcAft>
                <a:spcPts val="0"/>
              </a:spcAft>
              <a:buSzPts val="2000"/>
              <a:buChar char="•"/>
            </a:pPr>
            <a:r>
              <a:rPr lang="en-IE" sz="2000"/>
              <a:t>THERE ARE MANY OPERATIONS AND FUNCTIONS THAT CAN BE USED WITH STRINGS.</a:t>
            </a:r>
            <a:endParaRPr/>
          </a:p>
          <a:p>
            <a:pPr indent="-228600" lvl="0" marL="228600" rtl="0" algn="l">
              <a:lnSpc>
                <a:spcPct val="120000"/>
              </a:lnSpc>
              <a:spcBef>
                <a:spcPts val="1000"/>
              </a:spcBef>
              <a:spcAft>
                <a:spcPts val="0"/>
              </a:spcAft>
              <a:buSzPts val="2000"/>
              <a:buChar char="•"/>
            </a:pPr>
            <a:r>
              <a:rPr b="1" lang="en-IE" sz="2000"/>
              <a:t>WE CAN ADD STRINGS TOGETHER:</a:t>
            </a:r>
            <a:endParaRPr sz="2000"/>
          </a:p>
          <a:p>
            <a:pPr indent="0" lvl="1" marL="457200" rtl="0" algn="l">
              <a:lnSpc>
                <a:spcPct val="120000"/>
              </a:lnSpc>
              <a:spcBef>
                <a:spcPts val="500"/>
              </a:spcBef>
              <a:spcAft>
                <a:spcPts val="0"/>
              </a:spcAft>
              <a:buSzPts val="1600"/>
              <a:buNone/>
            </a:pPr>
            <a:r>
              <a:rPr lang="en-IE" sz="1600"/>
              <a:t>STRING1 = “HELLO”</a:t>
            </a:r>
            <a:endParaRPr/>
          </a:p>
          <a:p>
            <a:pPr indent="0" lvl="1" marL="457200" rtl="0" algn="l">
              <a:lnSpc>
                <a:spcPct val="120000"/>
              </a:lnSpc>
              <a:spcBef>
                <a:spcPts val="500"/>
              </a:spcBef>
              <a:spcAft>
                <a:spcPts val="0"/>
              </a:spcAft>
              <a:buSzPts val="1600"/>
              <a:buNone/>
            </a:pPr>
            <a:r>
              <a:rPr lang="en-IE" sz="1600"/>
              <a:t>STRING2 = “WORLD”</a:t>
            </a:r>
            <a:endParaRPr/>
          </a:p>
          <a:p>
            <a:pPr indent="0" lvl="1" marL="457200" rtl="0" algn="l">
              <a:lnSpc>
                <a:spcPct val="120000"/>
              </a:lnSpc>
              <a:spcBef>
                <a:spcPts val="500"/>
              </a:spcBef>
              <a:spcAft>
                <a:spcPts val="0"/>
              </a:spcAft>
              <a:buSzPts val="1600"/>
              <a:buNone/>
            </a:pPr>
            <a:r>
              <a:rPr lang="en-IE" sz="1600"/>
              <a:t>STRING3 = STRING1 + “ ” + STRING2 </a:t>
            </a:r>
            <a:endParaRPr/>
          </a:p>
          <a:p>
            <a:pPr indent="0" lvl="1" marL="457200" rtl="0" algn="l">
              <a:lnSpc>
                <a:spcPct val="120000"/>
              </a:lnSpc>
              <a:spcBef>
                <a:spcPts val="500"/>
              </a:spcBef>
              <a:spcAft>
                <a:spcPts val="0"/>
              </a:spcAft>
              <a:buSzPts val="1600"/>
              <a:buNone/>
            </a:pPr>
            <a:r>
              <a:rPr lang="en-IE" sz="1600"/>
              <a:t>PRINT(STRING3)</a:t>
            </a:r>
            <a:endParaRPr/>
          </a:p>
          <a:p>
            <a:pPr indent="-228600" lvl="0" marL="228600" rtl="0" algn="l">
              <a:lnSpc>
                <a:spcPct val="120000"/>
              </a:lnSpc>
              <a:spcBef>
                <a:spcPts val="1000"/>
              </a:spcBef>
              <a:spcAft>
                <a:spcPts val="0"/>
              </a:spcAft>
              <a:buSzPts val="2000"/>
              <a:buChar char="•"/>
            </a:pPr>
            <a:r>
              <a:rPr lang="en-IE" sz="2000"/>
              <a:t>OUTPUT:</a:t>
            </a:r>
            <a:endParaRPr/>
          </a:p>
          <a:p>
            <a:pPr indent="0" lvl="0" marL="0" rtl="0" algn="l">
              <a:lnSpc>
                <a:spcPct val="120000"/>
              </a:lnSpc>
              <a:spcBef>
                <a:spcPts val="1000"/>
              </a:spcBef>
              <a:spcAft>
                <a:spcPts val="0"/>
              </a:spcAft>
              <a:buSzPts val="2000"/>
              <a:buNone/>
            </a:pPr>
            <a:r>
              <a:rPr lang="en-IE" sz="2000"/>
              <a:t>	HELLO WORLD</a:t>
            </a:r>
            <a:endParaRPr/>
          </a:p>
          <a:p>
            <a:pPr indent="-101600" lvl="0" marL="228600" rtl="0" algn="l">
              <a:lnSpc>
                <a:spcPct val="120000"/>
              </a:lnSpc>
              <a:spcBef>
                <a:spcPts val="1000"/>
              </a:spcBef>
              <a:spcAft>
                <a:spcPts val="0"/>
              </a:spcAft>
              <a:buSzPts val="2000"/>
              <a:buNone/>
            </a:pPr>
            <a:r>
              <a:t/>
            </a:r>
            <a:endParaRPr/>
          </a:p>
        </p:txBody>
      </p:sp>
      <p:sp>
        <p:nvSpPr>
          <p:cNvPr id="672" name="Google Shape;672;p50"/>
          <p:cNvSpPr txBox="1"/>
          <p:nvPr/>
        </p:nvSpPr>
        <p:spPr>
          <a:xfrm>
            <a:off x="5848262" y="3008892"/>
            <a:ext cx="3562067" cy="206210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b="1" lang="en-IE" sz="2400">
                <a:solidFill>
                  <a:schemeClr val="dk1"/>
                </a:solidFill>
                <a:latin typeface="Twentieth Century"/>
                <a:ea typeface="Twentieth Century"/>
                <a:cs typeface="Twentieth Century"/>
                <a:sym typeface="Twentieth Century"/>
              </a:rPr>
              <a:t>We can multiply strings</a:t>
            </a:r>
            <a:endParaRPr sz="2000">
              <a:solidFill>
                <a:schemeClr val="dk1"/>
              </a:solidFill>
              <a:latin typeface="Twentieth Century"/>
              <a:ea typeface="Twentieth Century"/>
              <a:cs typeface="Twentieth Century"/>
              <a:sym typeface="Twentieth Century"/>
            </a:endParaRPr>
          </a:p>
          <a:p>
            <a:pPr indent="0" lvl="1" marL="457200" marR="0" rtl="0" algn="l">
              <a:spcBef>
                <a:spcPts val="0"/>
              </a:spcBef>
              <a:spcAft>
                <a:spcPts val="0"/>
              </a:spcAft>
              <a:buNone/>
            </a:pPr>
            <a:r>
              <a:rPr b="0" i="0" lang="en-IE" sz="1600" u="none" cap="none" strike="noStrike">
                <a:solidFill>
                  <a:schemeClr val="dk1"/>
                </a:solidFill>
                <a:latin typeface="Twentieth Century"/>
                <a:ea typeface="Twentieth Century"/>
                <a:cs typeface="Twentieth Century"/>
                <a:sym typeface="Twentieth Century"/>
              </a:rPr>
              <a:t>STRING1 = “HELLO”</a:t>
            </a:r>
            <a:endParaRPr/>
          </a:p>
          <a:p>
            <a:pPr indent="0" lvl="1" marL="457200" marR="0" rtl="0" algn="l">
              <a:spcBef>
                <a:spcPts val="0"/>
              </a:spcBef>
              <a:spcAft>
                <a:spcPts val="0"/>
              </a:spcAft>
              <a:buNone/>
            </a:pPr>
            <a:r>
              <a:rPr b="0" i="0" lang="en-IE" sz="1600" u="none" cap="none" strike="noStrike">
                <a:solidFill>
                  <a:schemeClr val="dk1"/>
                </a:solidFill>
                <a:latin typeface="Twentieth Century"/>
                <a:ea typeface="Twentieth Century"/>
                <a:cs typeface="Twentieth Century"/>
                <a:sym typeface="Twentieth Century"/>
              </a:rPr>
              <a:t>STRING2 = STRING1 * 3</a:t>
            </a:r>
            <a:endParaRPr/>
          </a:p>
          <a:p>
            <a:pPr indent="0" lvl="1" marL="457200" marR="0" rtl="0" algn="l">
              <a:spcBef>
                <a:spcPts val="0"/>
              </a:spcBef>
              <a:spcAft>
                <a:spcPts val="0"/>
              </a:spcAft>
              <a:buNone/>
            </a:pPr>
            <a:r>
              <a:rPr b="0" i="0" lang="en-IE" sz="1600" u="none" cap="none" strike="noStrike">
                <a:solidFill>
                  <a:schemeClr val="dk1"/>
                </a:solidFill>
                <a:latin typeface="Twentieth Century"/>
                <a:ea typeface="Twentieth Century"/>
                <a:cs typeface="Twentieth Century"/>
                <a:sym typeface="Twentieth Century"/>
              </a:rPr>
              <a:t>PRINT(STRING2)</a:t>
            </a:r>
            <a:endParaRPr/>
          </a:p>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a:p>
            <a:pPr indent="-285750" lvl="0" marL="285750" marR="0" rtl="0" algn="l">
              <a:spcBef>
                <a:spcPts val="0"/>
              </a:spcBef>
              <a:spcAft>
                <a:spcPts val="0"/>
              </a:spcAft>
              <a:buClr>
                <a:schemeClr val="dk1"/>
              </a:buClr>
              <a:buSzPts val="2000"/>
              <a:buFont typeface="Arial"/>
              <a:buChar char="•"/>
            </a:pPr>
            <a:r>
              <a:rPr lang="en-IE" sz="2000">
                <a:solidFill>
                  <a:schemeClr val="dk1"/>
                </a:solidFill>
                <a:latin typeface="Twentieth Century"/>
                <a:ea typeface="Twentieth Century"/>
                <a:cs typeface="Twentieth Century"/>
                <a:sym typeface="Twentieth Century"/>
              </a:rPr>
              <a:t>Output:</a:t>
            </a:r>
            <a:endParaRPr/>
          </a:p>
          <a:p>
            <a:pPr indent="0" lvl="0" marL="0" marR="0" rtl="0" algn="l">
              <a:spcBef>
                <a:spcPts val="0"/>
              </a:spcBef>
              <a:spcAft>
                <a:spcPts val="0"/>
              </a:spcAft>
              <a:buNone/>
            </a:pPr>
            <a:r>
              <a:rPr lang="en-IE" sz="1800">
                <a:solidFill>
                  <a:schemeClr val="dk1"/>
                </a:solidFill>
                <a:latin typeface="Twentieth Century"/>
                <a:ea typeface="Twentieth Century"/>
                <a:cs typeface="Twentieth Century"/>
                <a:sym typeface="Twentieth Century"/>
              </a:rPr>
              <a:t>	HelloHelloHello</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1"/>
          <p:cNvSpPr txBox="1"/>
          <p:nvPr>
            <p:ph type="title"/>
          </p:nvPr>
        </p:nvSpPr>
        <p:spPr>
          <a:xfrm>
            <a:off x="838200" y="365125"/>
            <a:ext cx="10515600" cy="1396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STRINGS</a:t>
            </a:r>
            <a:br>
              <a:rPr lang="en-IE"/>
            </a:br>
            <a:br>
              <a:rPr lang="en-IE"/>
            </a:br>
            <a:r>
              <a:rPr b="1" lang="en-IE" sz="2000"/>
              <a:t>WE CAN USE FUNCTIONS ON STRINGS, FOR EXAMPLE, WE CAN:</a:t>
            </a:r>
            <a:endParaRPr b="1"/>
          </a:p>
        </p:txBody>
      </p:sp>
      <p:sp>
        <p:nvSpPr>
          <p:cNvPr id="678" name="Google Shape;678;p51"/>
          <p:cNvSpPr txBox="1"/>
          <p:nvPr>
            <p:ph idx="1" type="body"/>
          </p:nvPr>
        </p:nvSpPr>
        <p:spPr>
          <a:xfrm>
            <a:off x="838198" y="2197085"/>
            <a:ext cx="3473741"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2000"/>
              <a:buChar char="•"/>
            </a:pPr>
            <a:r>
              <a:rPr b="1" lang="en-IE" sz="2000"/>
              <a:t>MAKE THE STRING UPPER CASE</a:t>
            </a:r>
            <a:endParaRPr sz="2000"/>
          </a:p>
          <a:p>
            <a:pPr indent="0" lvl="1" marL="457200" rtl="0" algn="l">
              <a:lnSpc>
                <a:spcPct val="120000"/>
              </a:lnSpc>
              <a:spcBef>
                <a:spcPts val="500"/>
              </a:spcBef>
              <a:spcAft>
                <a:spcPts val="0"/>
              </a:spcAft>
              <a:buSzPts val="1600"/>
              <a:buNone/>
            </a:pPr>
            <a:r>
              <a:rPr lang="en-IE" sz="1600"/>
              <a:t>MY_STRING1 = “HELLO”</a:t>
            </a:r>
            <a:endParaRPr/>
          </a:p>
          <a:p>
            <a:pPr indent="0" lvl="1" marL="457200" rtl="0" algn="l">
              <a:lnSpc>
                <a:spcPct val="120000"/>
              </a:lnSpc>
              <a:spcBef>
                <a:spcPts val="500"/>
              </a:spcBef>
              <a:spcAft>
                <a:spcPts val="0"/>
              </a:spcAft>
              <a:buSzPts val="1600"/>
              <a:buNone/>
            </a:pPr>
            <a:r>
              <a:rPr lang="en-IE" sz="1600"/>
              <a:t>MY_STRING = MY_STRING.UPPER()</a:t>
            </a:r>
            <a:endParaRPr b="1" sz="1600"/>
          </a:p>
          <a:p>
            <a:pPr indent="0" lvl="1" marL="457200" rtl="0" algn="l">
              <a:lnSpc>
                <a:spcPct val="120000"/>
              </a:lnSpc>
              <a:spcBef>
                <a:spcPts val="500"/>
              </a:spcBef>
              <a:spcAft>
                <a:spcPts val="0"/>
              </a:spcAft>
              <a:buSzPts val="1600"/>
              <a:buNone/>
            </a:pPr>
            <a:r>
              <a:t/>
            </a:r>
            <a:endParaRPr sz="1600"/>
          </a:p>
          <a:p>
            <a:pPr indent="0" lvl="1" marL="457200" rtl="0" algn="l">
              <a:lnSpc>
                <a:spcPct val="120000"/>
              </a:lnSpc>
              <a:spcBef>
                <a:spcPts val="500"/>
              </a:spcBef>
              <a:spcAft>
                <a:spcPts val="0"/>
              </a:spcAft>
              <a:buSzPts val="1600"/>
              <a:buNone/>
            </a:pPr>
            <a:r>
              <a:rPr lang="en-IE" sz="1600"/>
              <a:t>PRINT(MY_STRING)</a:t>
            </a:r>
            <a:endParaRPr/>
          </a:p>
          <a:p>
            <a:pPr indent="0" lvl="1" marL="457200" rtl="0" algn="l">
              <a:lnSpc>
                <a:spcPct val="120000"/>
              </a:lnSpc>
              <a:spcBef>
                <a:spcPts val="500"/>
              </a:spcBef>
              <a:spcAft>
                <a:spcPts val="0"/>
              </a:spcAft>
              <a:buSzPts val="1600"/>
              <a:buNone/>
            </a:pPr>
            <a:r>
              <a:t/>
            </a:r>
            <a:endParaRPr sz="1600"/>
          </a:p>
          <a:p>
            <a:pPr indent="-228600" lvl="0" marL="228600" rtl="0" algn="l">
              <a:lnSpc>
                <a:spcPct val="120000"/>
              </a:lnSpc>
              <a:spcBef>
                <a:spcPts val="1000"/>
              </a:spcBef>
              <a:spcAft>
                <a:spcPts val="0"/>
              </a:spcAft>
              <a:buSzPts val="2000"/>
              <a:buChar char="•"/>
            </a:pPr>
            <a:r>
              <a:rPr lang="en-IE" sz="2000"/>
              <a:t>OUTPUT:</a:t>
            </a:r>
            <a:endParaRPr/>
          </a:p>
          <a:p>
            <a:pPr indent="0" lvl="0" marL="0" rtl="0" algn="l">
              <a:lnSpc>
                <a:spcPct val="120000"/>
              </a:lnSpc>
              <a:spcBef>
                <a:spcPts val="1000"/>
              </a:spcBef>
              <a:spcAft>
                <a:spcPts val="0"/>
              </a:spcAft>
              <a:buSzPts val="2000"/>
              <a:buNone/>
            </a:pPr>
            <a:r>
              <a:rPr lang="en-IE" sz="2000"/>
              <a:t>	HELLO</a:t>
            </a:r>
            <a:endParaRPr/>
          </a:p>
          <a:p>
            <a:pPr indent="-101600" lvl="0" marL="228600" rtl="0" algn="l">
              <a:lnSpc>
                <a:spcPct val="120000"/>
              </a:lnSpc>
              <a:spcBef>
                <a:spcPts val="1000"/>
              </a:spcBef>
              <a:spcAft>
                <a:spcPts val="0"/>
              </a:spcAft>
              <a:buSzPts val="2000"/>
              <a:buNone/>
            </a:pPr>
            <a:r>
              <a:t/>
            </a:r>
            <a:endParaRPr/>
          </a:p>
        </p:txBody>
      </p:sp>
      <p:sp>
        <p:nvSpPr>
          <p:cNvPr id="679" name="Google Shape;679;p51"/>
          <p:cNvSpPr txBox="1"/>
          <p:nvPr/>
        </p:nvSpPr>
        <p:spPr>
          <a:xfrm>
            <a:off x="4406320" y="2197085"/>
            <a:ext cx="3473741"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b="1" lang="en-IE" sz="2000">
                <a:solidFill>
                  <a:schemeClr val="dk1"/>
                </a:solidFill>
                <a:latin typeface="Twentieth Century"/>
                <a:ea typeface="Twentieth Century"/>
                <a:cs typeface="Twentieth Century"/>
                <a:sym typeface="Twentieth Century"/>
              </a:rPr>
              <a:t>Make the string lower case</a:t>
            </a:r>
            <a:endParaRPr sz="2000">
              <a:solidFill>
                <a:schemeClr val="dk1"/>
              </a:solidFill>
              <a:latin typeface="Twentieth Century"/>
              <a:ea typeface="Twentieth Century"/>
              <a:cs typeface="Twentieth Century"/>
              <a:sym typeface="Twentieth Century"/>
            </a:endParaRPr>
          </a:p>
          <a:p>
            <a:pPr indent="0" lvl="1" marL="457200" marR="0" rtl="0" algn="l">
              <a:lnSpc>
                <a:spcPct val="90000"/>
              </a:lnSpc>
              <a:spcBef>
                <a:spcPts val="500"/>
              </a:spcBef>
              <a:spcAft>
                <a:spcPts val="0"/>
              </a:spcAft>
              <a:buClr>
                <a:schemeClr val="dk1"/>
              </a:buClr>
              <a:buSzPts val="1600"/>
              <a:buFont typeface="Arial"/>
              <a:buNone/>
            </a:pPr>
            <a:r>
              <a:rPr b="0" i="0" lang="en-IE" sz="1600" u="none" cap="none" strike="noStrike">
                <a:solidFill>
                  <a:schemeClr val="dk1"/>
                </a:solidFill>
                <a:latin typeface="Twentieth Century"/>
                <a:ea typeface="Twentieth Century"/>
                <a:cs typeface="Twentieth Century"/>
                <a:sym typeface="Twentieth Century"/>
              </a:rPr>
              <a:t>my_string = “HELLO”</a:t>
            </a:r>
            <a:endParaRPr/>
          </a:p>
          <a:p>
            <a:pPr indent="0" lvl="1" marL="457200" marR="0" rtl="0" algn="l">
              <a:lnSpc>
                <a:spcPct val="90000"/>
              </a:lnSpc>
              <a:spcBef>
                <a:spcPts val="500"/>
              </a:spcBef>
              <a:spcAft>
                <a:spcPts val="0"/>
              </a:spcAft>
              <a:buClr>
                <a:schemeClr val="dk1"/>
              </a:buClr>
              <a:buSzPts val="1600"/>
              <a:buFont typeface="Arial"/>
              <a:buNone/>
            </a:pPr>
            <a:r>
              <a:rPr b="0" i="0" lang="en-IE" sz="1600" u="none" cap="none" strike="noStrike">
                <a:solidFill>
                  <a:schemeClr val="dk1"/>
                </a:solidFill>
                <a:latin typeface="Twentieth Century"/>
                <a:ea typeface="Twentieth Century"/>
                <a:cs typeface="Twentieth Century"/>
                <a:sym typeface="Twentieth Century"/>
              </a:rPr>
              <a:t>my_string = my_string.lower()</a:t>
            </a:r>
            <a:endParaRPr/>
          </a:p>
          <a:p>
            <a:pPr indent="0" lvl="1" marL="457200" marR="0" rtl="0" algn="l">
              <a:lnSpc>
                <a:spcPct val="90000"/>
              </a:lnSpc>
              <a:spcBef>
                <a:spcPts val="500"/>
              </a:spcBef>
              <a:spcAft>
                <a:spcPts val="0"/>
              </a:spcAft>
              <a:buClr>
                <a:schemeClr val="dk1"/>
              </a:buClr>
              <a:buSzPts val="1600"/>
              <a:buFont typeface="Arial"/>
              <a:buNone/>
            </a:pPr>
            <a:r>
              <a:t/>
            </a:r>
            <a:endParaRPr b="0" i="0" sz="1600" u="none" cap="none" strike="noStrike">
              <a:solidFill>
                <a:schemeClr val="dk1"/>
              </a:solidFill>
              <a:latin typeface="Twentieth Century"/>
              <a:ea typeface="Twentieth Century"/>
              <a:cs typeface="Twentieth Century"/>
              <a:sym typeface="Twentieth Century"/>
            </a:endParaRPr>
          </a:p>
          <a:p>
            <a:pPr indent="0" lvl="1" marL="457200" marR="0" rtl="0" algn="l">
              <a:lnSpc>
                <a:spcPct val="90000"/>
              </a:lnSpc>
              <a:spcBef>
                <a:spcPts val="500"/>
              </a:spcBef>
              <a:spcAft>
                <a:spcPts val="0"/>
              </a:spcAft>
              <a:buClr>
                <a:schemeClr val="dk1"/>
              </a:buClr>
              <a:buSzPts val="1600"/>
              <a:buFont typeface="Arial"/>
              <a:buNone/>
            </a:pPr>
            <a:r>
              <a:rPr b="0" i="0" lang="en-IE" sz="1600" u="none" cap="none" strike="noStrike">
                <a:solidFill>
                  <a:schemeClr val="dk1"/>
                </a:solidFill>
                <a:latin typeface="Twentieth Century"/>
                <a:ea typeface="Twentieth Century"/>
                <a:cs typeface="Twentieth Century"/>
                <a:sym typeface="Twentieth Century"/>
              </a:rPr>
              <a:t>print(my_string)</a:t>
            </a:r>
            <a:endParaRPr/>
          </a:p>
          <a:p>
            <a:pPr indent="0" lvl="1" marL="457200" marR="0" rtl="0" algn="l">
              <a:lnSpc>
                <a:spcPct val="90000"/>
              </a:lnSpc>
              <a:spcBef>
                <a:spcPts val="500"/>
              </a:spcBef>
              <a:spcAft>
                <a:spcPts val="0"/>
              </a:spcAft>
              <a:buClr>
                <a:schemeClr val="dk1"/>
              </a:buClr>
              <a:buSzPts val="1600"/>
              <a:buFont typeface="Arial"/>
              <a:buNone/>
            </a:pPr>
            <a:r>
              <a:t/>
            </a:r>
            <a:endParaRPr b="0" i="0" sz="1600" u="none" cap="none" strike="noStrike">
              <a:solidFill>
                <a:schemeClr val="dk1"/>
              </a:solidFill>
              <a:latin typeface="Twentieth Century"/>
              <a:ea typeface="Twentieth Century"/>
              <a:cs typeface="Twentieth Century"/>
              <a:sym typeface="Twentieth Century"/>
            </a:endParaRPr>
          </a:p>
          <a:p>
            <a:pPr indent="-228600" lvl="0" marL="228600" marR="0" rtl="0" algn="l">
              <a:lnSpc>
                <a:spcPct val="90000"/>
              </a:lnSpc>
              <a:spcBef>
                <a:spcPts val="1000"/>
              </a:spcBef>
              <a:spcAft>
                <a:spcPts val="0"/>
              </a:spcAft>
              <a:buClr>
                <a:schemeClr val="dk1"/>
              </a:buClr>
              <a:buSzPts val="2000"/>
              <a:buFont typeface="Arial"/>
              <a:buChar char="•"/>
            </a:pPr>
            <a:r>
              <a:rPr lang="en-IE" sz="2000">
                <a:solidFill>
                  <a:schemeClr val="dk1"/>
                </a:solidFill>
                <a:latin typeface="Twentieth Century"/>
                <a:ea typeface="Twentieth Century"/>
                <a:cs typeface="Twentieth Century"/>
                <a:sym typeface="Twentieth Century"/>
              </a:rPr>
              <a:t>Output:</a:t>
            </a:r>
            <a:endParaRPr/>
          </a:p>
          <a:p>
            <a:pPr indent="0" lvl="0" marL="0" marR="0" rtl="0" algn="l">
              <a:lnSpc>
                <a:spcPct val="90000"/>
              </a:lnSpc>
              <a:spcBef>
                <a:spcPts val="1000"/>
              </a:spcBef>
              <a:spcAft>
                <a:spcPts val="0"/>
              </a:spcAft>
              <a:buClr>
                <a:schemeClr val="dk1"/>
              </a:buClr>
              <a:buSzPts val="2000"/>
              <a:buFont typeface="Arial"/>
              <a:buNone/>
            </a:pPr>
            <a:r>
              <a:rPr lang="en-IE" sz="2000">
                <a:solidFill>
                  <a:schemeClr val="dk1"/>
                </a:solidFill>
                <a:latin typeface="Twentieth Century"/>
                <a:ea typeface="Twentieth Century"/>
                <a:cs typeface="Twentieth Century"/>
                <a:sym typeface="Twentieth Century"/>
              </a:rPr>
              <a:t>	hello</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Twentieth Century"/>
              <a:ea typeface="Twentieth Century"/>
              <a:cs typeface="Twentieth Century"/>
              <a:sym typeface="Twentieth Century"/>
            </a:endParaRPr>
          </a:p>
        </p:txBody>
      </p:sp>
      <p:sp>
        <p:nvSpPr>
          <p:cNvPr id="680" name="Google Shape;680;p51"/>
          <p:cNvSpPr txBox="1"/>
          <p:nvPr/>
        </p:nvSpPr>
        <p:spPr>
          <a:xfrm>
            <a:off x="7880059" y="2197085"/>
            <a:ext cx="3473741"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b="1" lang="en-IE" sz="2000">
                <a:solidFill>
                  <a:schemeClr val="dk1"/>
                </a:solidFill>
                <a:latin typeface="Twentieth Century"/>
                <a:ea typeface="Twentieth Century"/>
                <a:cs typeface="Twentieth Century"/>
                <a:sym typeface="Twentieth Century"/>
              </a:rPr>
              <a:t>Count the length of a string</a:t>
            </a:r>
            <a:endParaRPr sz="2000">
              <a:solidFill>
                <a:schemeClr val="dk1"/>
              </a:solidFill>
              <a:latin typeface="Twentieth Century"/>
              <a:ea typeface="Twentieth Century"/>
              <a:cs typeface="Twentieth Century"/>
              <a:sym typeface="Twentieth Century"/>
            </a:endParaRPr>
          </a:p>
          <a:p>
            <a:pPr indent="0" lvl="1" marL="457200" marR="0" rtl="0" algn="l">
              <a:lnSpc>
                <a:spcPct val="90000"/>
              </a:lnSpc>
              <a:spcBef>
                <a:spcPts val="500"/>
              </a:spcBef>
              <a:spcAft>
                <a:spcPts val="0"/>
              </a:spcAft>
              <a:buClr>
                <a:schemeClr val="dk1"/>
              </a:buClr>
              <a:buSzPts val="1600"/>
              <a:buFont typeface="Arial"/>
              <a:buNone/>
            </a:pPr>
            <a:r>
              <a:rPr b="0" i="0" lang="en-IE" sz="1600" u="none" cap="none" strike="noStrike">
                <a:solidFill>
                  <a:schemeClr val="dk1"/>
                </a:solidFill>
                <a:latin typeface="Twentieth Century"/>
                <a:ea typeface="Twentieth Century"/>
                <a:cs typeface="Twentieth Century"/>
                <a:sym typeface="Twentieth Century"/>
              </a:rPr>
              <a:t>my_string = “elephant”</a:t>
            </a:r>
            <a:endParaRPr/>
          </a:p>
          <a:p>
            <a:pPr indent="0" lvl="1" marL="457200" marR="0" rtl="0" algn="l">
              <a:lnSpc>
                <a:spcPct val="90000"/>
              </a:lnSpc>
              <a:spcBef>
                <a:spcPts val="500"/>
              </a:spcBef>
              <a:spcAft>
                <a:spcPts val="0"/>
              </a:spcAft>
              <a:buClr>
                <a:schemeClr val="dk1"/>
              </a:buClr>
              <a:buSzPts val="1600"/>
              <a:buFont typeface="Arial"/>
              <a:buNone/>
            </a:pPr>
            <a:r>
              <a:rPr b="0" i="0" lang="en-IE" sz="1600" u="none" cap="none" strike="noStrike">
                <a:solidFill>
                  <a:schemeClr val="dk1"/>
                </a:solidFill>
                <a:latin typeface="Twentieth Century"/>
                <a:ea typeface="Twentieth Century"/>
                <a:cs typeface="Twentieth Century"/>
                <a:sym typeface="Twentieth Century"/>
              </a:rPr>
              <a:t>length_of_string = len(my_string)</a:t>
            </a:r>
            <a:endParaRPr/>
          </a:p>
          <a:p>
            <a:pPr indent="0" lvl="1" marL="457200" marR="0" rtl="0" algn="l">
              <a:lnSpc>
                <a:spcPct val="90000"/>
              </a:lnSpc>
              <a:spcBef>
                <a:spcPts val="500"/>
              </a:spcBef>
              <a:spcAft>
                <a:spcPts val="0"/>
              </a:spcAft>
              <a:buClr>
                <a:schemeClr val="dk1"/>
              </a:buClr>
              <a:buSzPts val="1600"/>
              <a:buFont typeface="Arial"/>
              <a:buNone/>
            </a:pPr>
            <a:r>
              <a:t/>
            </a:r>
            <a:endParaRPr b="0" i="0" sz="1600" u="none" cap="none" strike="noStrike">
              <a:solidFill>
                <a:schemeClr val="dk1"/>
              </a:solidFill>
              <a:latin typeface="Twentieth Century"/>
              <a:ea typeface="Twentieth Century"/>
              <a:cs typeface="Twentieth Century"/>
              <a:sym typeface="Twentieth Century"/>
            </a:endParaRPr>
          </a:p>
          <a:p>
            <a:pPr indent="0" lvl="1" marL="457200" marR="0" rtl="0" algn="l">
              <a:lnSpc>
                <a:spcPct val="90000"/>
              </a:lnSpc>
              <a:spcBef>
                <a:spcPts val="500"/>
              </a:spcBef>
              <a:spcAft>
                <a:spcPts val="0"/>
              </a:spcAft>
              <a:buClr>
                <a:schemeClr val="dk1"/>
              </a:buClr>
              <a:buSzPts val="1600"/>
              <a:buFont typeface="Arial"/>
              <a:buNone/>
            </a:pPr>
            <a:r>
              <a:rPr b="0" i="0" lang="en-IE" sz="1600" u="none" cap="none" strike="noStrike">
                <a:solidFill>
                  <a:schemeClr val="dk1"/>
                </a:solidFill>
                <a:latin typeface="Twentieth Century"/>
                <a:ea typeface="Twentieth Century"/>
                <a:cs typeface="Twentieth Century"/>
                <a:sym typeface="Twentieth Century"/>
              </a:rPr>
              <a:t>print(length_of_string)</a:t>
            </a:r>
            <a:endParaRPr/>
          </a:p>
          <a:p>
            <a:pPr indent="0" lvl="1" marL="457200" marR="0" rtl="0" algn="l">
              <a:lnSpc>
                <a:spcPct val="90000"/>
              </a:lnSpc>
              <a:spcBef>
                <a:spcPts val="500"/>
              </a:spcBef>
              <a:spcAft>
                <a:spcPts val="0"/>
              </a:spcAft>
              <a:buClr>
                <a:schemeClr val="dk1"/>
              </a:buClr>
              <a:buSzPts val="1600"/>
              <a:buFont typeface="Arial"/>
              <a:buNone/>
            </a:pPr>
            <a:r>
              <a:t/>
            </a:r>
            <a:endParaRPr b="0" i="0" sz="1600" u="none" cap="none" strike="noStrike">
              <a:solidFill>
                <a:schemeClr val="dk1"/>
              </a:solidFill>
              <a:latin typeface="Twentieth Century"/>
              <a:ea typeface="Twentieth Century"/>
              <a:cs typeface="Twentieth Century"/>
              <a:sym typeface="Twentieth Century"/>
            </a:endParaRPr>
          </a:p>
          <a:p>
            <a:pPr indent="-228600" lvl="0" marL="228600" marR="0" rtl="0" algn="l">
              <a:lnSpc>
                <a:spcPct val="90000"/>
              </a:lnSpc>
              <a:spcBef>
                <a:spcPts val="1000"/>
              </a:spcBef>
              <a:spcAft>
                <a:spcPts val="0"/>
              </a:spcAft>
              <a:buClr>
                <a:schemeClr val="dk1"/>
              </a:buClr>
              <a:buSzPts val="2000"/>
              <a:buFont typeface="Arial"/>
              <a:buChar char="•"/>
            </a:pPr>
            <a:r>
              <a:rPr lang="en-IE" sz="2000">
                <a:solidFill>
                  <a:schemeClr val="dk1"/>
                </a:solidFill>
                <a:latin typeface="Twentieth Century"/>
                <a:ea typeface="Twentieth Century"/>
                <a:cs typeface="Twentieth Century"/>
                <a:sym typeface="Twentieth Century"/>
              </a:rPr>
              <a:t>Output:</a:t>
            </a:r>
            <a:endParaRPr/>
          </a:p>
          <a:p>
            <a:pPr indent="0" lvl="0" marL="0" marR="0" rtl="0" algn="l">
              <a:lnSpc>
                <a:spcPct val="90000"/>
              </a:lnSpc>
              <a:spcBef>
                <a:spcPts val="1000"/>
              </a:spcBef>
              <a:spcAft>
                <a:spcPts val="0"/>
              </a:spcAft>
              <a:buClr>
                <a:schemeClr val="dk1"/>
              </a:buClr>
              <a:buSzPts val="2000"/>
              <a:buFont typeface="Arial"/>
              <a:buNone/>
            </a:pPr>
            <a:r>
              <a:rPr lang="en-IE" sz="2000">
                <a:solidFill>
                  <a:schemeClr val="dk1"/>
                </a:solidFill>
                <a:latin typeface="Twentieth Century"/>
                <a:ea typeface="Twentieth Century"/>
                <a:cs typeface="Twentieth Century"/>
                <a:sym typeface="Twentieth Century"/>
              </a:rPr>
              <a:t>	8</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2"/>
          <p:cNvSpPr txBox="1"/>
          <p:nvPr>
            <p:ph type="title"/>
          </p:nvPr>
        </p:nvSpPr>
        <p:spPr>
          <a:xfrm>
            <a:off x="838200" y="365125"/>
            <a:ext cx="10515600" cy="1396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STRINGS</a:t>
            </a:r>
            <a:br>
              <a:rPr b="1" lang="en-IE"/>
            </a:br>
            <a:br>
              <a:rPr lang="en-IE"/>
            </a:br>
            <a:r>
              <a:rPr b="1" lang="en-IE" sz="2000"/>
              <a:t>PRINTING OUT FORMATTED STRINGS.</a:t>
            </a:r>
            <a:endParaRPr b="1"/>
          </a:p>
        </p:txBody>
      </p:sp>
      <p:sp>
        <p:nvSpPr>
          <p:cNvPr id="686" name="Google Shape;686;p52"/>
          <p:cNvSpPr txBox="1"/>
          <p:nvPr>
            <p:ph idx="1" type="body"/>
          </p:nvPr>
        </p:nvSpPr>
        <p:spPr>
          <a:xfrm>
            <a:off x="175468" y="2204643"/>
            <a:ext cx="5257801" cy="465335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20000"/>
              </a:lnSpc>
              <a:spcBef>
                <a:spcPts val="0"/>
              </a:spcBef>
              <a:spcAft>
                <a:spcPts val="0"/>
              </a:spcAft>
              <a:buSzPct val="100000"/>
              <a:buNone/>
            </a:pPr>
            <a:r>
              <a:rPr b="1" lang="en-IE"/>
              <a:t>CONCATENATION</a:t>
            </a:r>
            <a:r>
              <a:rPr lang="en-IE"/>
              <a:t> </a:t>
            </a:r>
            <a:r>
              <a:rPr lang="en-IE" sz="2000"/>
              <a:t>(ADDING STRINGS TOGETHER)</a:t>
            </a:r>
            <a:endParaRPr/>
          </a:p>
          <a:p>
            <a:pPr indent="0" lvl="0" marL="0" rtl="0" algn="l">
              <a:lnSpc>
                <a:spcPct val="120000"/>
              </a:lnSpc>
              <a:spcBef>
                <a:spcPts val="1000"/>
              </a:spcBef>
              <a:spcAft>
                <a:spcPts val="0"/>
              </a:spcAft>
              <a:buSzPct val="100000"/>
              <a:buNone/>
            </a:pPr>
            <a:r>
              <a:rPr lang="en-IE" sz="1600"/>
              <a:t>NAME = “ALAN”</a:t>
            </a:r>
            <a:endParaRPr/>
          </a:p>
          <a:p>
            <a:pPr indent="0" lvl="0" marL="0" rtl="0" algn="l">
              <a:lnSpc>
                <a:spcPct val="120000"/>
              </a:lnSpc>
              <a:spcBef>
                <a:spcPts val="1000"/>
              </a:spcBef>
              <a:spcAft>
                <a:spcPts val="0"/>
              </a:spcAft>
              <a:buSzPct val="100000"/>
              <a:buNone/>
            </a:pPr>
            <a:r>
              <a:rPr lang="en-IE" sz="1600"/>
              <a:t>AGE = 31</a:t>
            </a:r>
            <a:endParaRPr/>
          </a:p>
          <a:p>
            <a:pPr indent="0" lvl="0" marL="0" rtl="0" algn="l">
              <a:lnSpc>
                <a:spcPct val="120000"/>
              </a:lnSpc>
              <a:spcBef>
                <a:spcPts val="1000"/>
              </a:spcBef>
              <a:spcAft>
                <a:spcPts val="0"/>
              </a:spcAft>
              <a:buSzPct val="100000"/>
              <a:buNone/>
            </a:pPr>
            <a:r>
              <a:rPr lang="en-IE" sz="1600"/>
              <a:t>OUTPUT = “HELLO ” + NAME + “ YOU ARE + STR(AGE) + “ YEARS OLD.”</a:t>
            </a:r>
            <a:endParaRPr/>
          </a:p>
          <a:p>
            <a:pPr indent="0" lvl="0" marL="0" rtl="0" algn="l">
              <a:lnSpc>
                <a:spcPct val="120000"/>
              </a:lnSpc>
              <a:spcBef>
                <a:spcPts val="1000"/>
              </a:spcBef>
              <a:spcAft>
                <a:spcPts val="0"/>
              </a:spcAft>
              <a:buSzPct val="100000"/>
              <a:buNone/>
            </a:pPr>
            <a:r>
              <a:rPr lang="en-IE" sz="1600"/>
              <a:t>PRINT(OUTPUT)</a:t>
            </a:r>
            <a:endParaRPr/>
          </a:p>
          <a:p>
            <a:pPr indent="0" lvl="0" marL="0" rtl="0" algn="l">
              <a:lnSpc>
                <a:spcPct val="120000"/>
              </a:lnSpc>
              <a:spcBef>
                <a:spcPts val="1000"/>
              </a:spcBef>
              <a:spcAft>
                <a:spcPts val="0"/>
              </a:spcAft>
              <a:buSzPct val="100000"/>
              <a:buNone/>
            </a:pPr>
            <a:r>
              <a:rPr lang="en-IE" sz="1600"/>
              <a:t>OUTPUT:</a:t>
            </a:r>
            <a:endParaRPr/>
          </a:p>
          <a:p>
            <a:pPr indent="0" lvl="0" marL="0" rtl="0" algn="l">
              <a:lnSpc>
                <a:spcPct val="120000"/>
              </a:lnSpc>
              <a:spcBef>
                <a:spcPts val="1000"/>
              </a:spcBef>
              <a:spcAft>
                <a:spcPts val="0"/>
              </a:spcAft>
              <a:buSzPct val="100000"/>
              <a:buNone/>
            </a:pPr>
            <a:r>
              <a:rPr lang="en-IE" sz="1600"/>
              <a:t>	HELLO ALAN YOU ARE 31 YEARS OLD.</a:t>
            </a:r>
            <a:endParaRPr/>
          </a:p>
          <a:p>
            <a:pPr indent="0" lvl="0" marL="0" rtl="0" algn="l">
              <a:lnSpc>
                <a:spcPct val="120000"/>
              </a:lnSpc>
              <a:spcBef>
                <a:spcPts val="1000"/>
              </a:spcBef>
              <a:spcAft>
                <a:spcPts val="0"/>
              </a:spcAft>
              <a:buSzPct val="100000"/>
              <a:buNone/>
            </a:pPr>
            <a:r>
              <a:t/>
            </a:r>
            <a:endParaRPr sz="1600"/>
          </a:p>
          <a:p>
            <a:pPr indent="0" lvl="0" marL="0" rtl="0" algn="l">
              <a:lnSpc>
                <a:spcPct val="120000"/>
              </a:lnSpc>
              <a:spcBef>
                <a:spcPts val="1000"/>
              </a:spcBef>
              <a:spcAft>
                <a:spcPts val="0"/>
              </a:spcAft>
              <a:buSzPct val="100000"/>
              <a:buNone/>
            </a:pPr>
            <a:r>
              <a:rPr lang="en-IE" sz="1600"/>
              <a:t>WE</a:t>
            </a:r>
            <a:r>
              <a:rPr b="1" lang="en-IE" sz="1600"/>
              <a:t> NEED TO WRAP THE </a:t>
            </a:r>
            <a:r>
              <a:rPr b="1" lang="en-IE" sz="1600">
                <a:solidFill>
                  <a:srgbClr val="00B050"/>
                </a:solidFill>
              </a:rPr>
              <a:t>AGE VARIABLE</a:t>
            </a:r>
            <a:r>
              <a:rPr lang="en-IE" sz="1600"/>
              <a:t>(WHICH IS AN INTEGER) IN THE </a:t>
            </a:r>
            <a:r>
              <a:rPr lang="en-IE" sz="1600">
                <a:solidFill>
                  <a:srgbClr val="FF0000"/>
                </a:solidFill>
              </a:rPr>
              <a:t>STRING FUNCTION</a:t>
            </a:r>
            <a:r>
              <a:rPr lang="en-IE" sz="1600"/>
              <a:t>: </a:t>
            </a:r>
            <a:r>
              <a:rPr lang="en-IE" sz="1600">
                <a:solidFill>
                  <a:srgbClr val="FF0000"/>
                </a:solidFill>
              </a:rPr>
              <a:t>STR(</a:t>
            </a:r>
            <a:r>
              <a:rPr lang="en-IE" sz="1600">
                <a:solidFill>
                  <a:srgbClr val="00B050"/>
                </a:solidFill>
              </a:rPr>
              <a:t>AGE</a:t>
            </a:r>
            <a:r>
              <a:rPr lang="en-IE" sz="1600">
                <a:solidFill>
                  <a:srgbClr val="FF0000"/>
                </a:solidFill>
              </a:rPr>
              <a:t>) </a:t>
            </a:r>
            <a:r>
              <a:rPr lang="en-IE" sz="1600"/>
              <a:t>BECAUSE:</a:t>
            </a:r>
            <a:endParaRPr/>
          </a:p>
          <a:p>
            <a:pPr indent="0" lvl="0" marL="0" rtl="0" algn="l">
              <a:lnSpc>
                <a:spcPct val="120000"/>
              </a:lnSpc>
              <a:spcBef>
                <a:spcPts val="1000"/>
              </a:spcBef>
              <a:spcAft>
                <a:spcPts val="0"/>
              </a:spcAft>
              <a:buSzPct val="100000"/>
              <a:buNone/>
            </a:pPr>
            <a:r>
              <a:rPr lang="en-IE" sz="1600"/>
              <a:t>WHEN CONCATENATING WE CAN ONLY ADD STRINGS TOGETHER, THEREFORE WE MUST CONVERT THE AGE VARIABLE INTO A STRING</a:t>
            </a:r>
            <a:endParaRPr/>
          </a:p>
        </p:txBody>
      </p:sp>
      <p:sp>
        <p:nvSpPr>
          <p:cNvPr id="687" name="Google Shape;687;p52"/>
          <p:cNvSpPr txBox="1"/>
          <p:nvPr/>
        </p:nvSpPr>
        <p:spPr>
          <a:xfrm>
            <a:off x="6096000" y="2300527"/>
            <a:ext cx="6096000" cy="4653357"/>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b="1" lang="en-IE" sz="2800">
                <a:solidFill>
                  <a:schemeClr val="dk1"/>
                </a:solidFill>
                <a:latin typeface="Twentieth Century"/>
                <a:ea typeface="Twentieth Century"/>
                <a:cs typeface="Twentieth Century"/>
                <a:sym typeface="Twentieth Century"/>
              </a:rPr>
              <a:t>Formatting</a:t>
            </a:r>
            <a:r>
              <a:rPr lang="en-IE" sz="2800">
                <a:solidFill>
                  <a:schemeClr val="dk1"/>
                </a:solidFill>
                <a:latin typeface="Twentieth Century"/>
                <a:ea typeface="Twentieth Century"/>
                <a:cs typeface="Twentieth Century"/>
                <a:sym typeface="Twentieth Century"/>
              </a:rPr>
              <a:t> </a:t>
            </a:r>
            <a:r>
              <a:rPr lang="en-IE" sz="2000">
                <a:solidFill>
                  <a:schemeClr val="dk1"/>
                </a:solidFill>
                <a:latin typeface="Twentieth Century"/>
                <a:ea typeface="Twentieth Century"/>
                <a:cs typeface="Twentieth Century"/>
                <a:sym typeface="Twentieth Century"/>
              </a:rPr>
              <a:t>(using the </a:t>
            </a:r>
            <a:r>
              <a:rPr lang="en-IE" sz="2000">
                <a:solidFill>
                  <a:srgbClr val="FF0000"/>
                </a:solidFill>
                <a:latin typeface="Twentieth Century"/>
                <a:ea typeface="Twentieth Century"/>
                <a:cs typeface="Twentieth Century"/>
                <a:sym typeface="Twentieth Century"/>
              </a:rPr>
              <a:t>format function</a:t>
            </a:r>
            <a:r>
              <a:rPr lang="en-IE" sz="2000">
                <a:solidFill>
                  <a:schemeClr val="dk1"/>
                </a:solidFill>
                <a:latin typeface="Twentieth Century"/>
                <a:ea typeface="Twentieth Century"/>
                <a:cs typeface="Twentieth Century"/>
                <a:sym typeface="Twentieth Century"/>
              </a:rPr>
              <a:t>)</a:t>
            </a:r>
            <a:endParaRPr sz="2800">
              <a:solidFill>
                <a:schemeClr val="dk1"/>
              </a:solidFill>
              <a:latin typeface="Twentieth Century"/>
              <a:ea typeface="Twentieth Century"/>
              <a:cs typeface="Twentieth Century"/>
              <a:sym typeface="Twentieth Century"/>
            </a:endParaRPr>
          </a:p>
          <a:p>
            <a:pPr indent="0" lvl="0" marL="0" marR="0" rtl="0" algn="l">
              <a:lnSpc>
                <a:spcPct val="90000"/>
              </a:lnSpc>
              <a:spcBef>
                <a:spcPts val="1000"/>
              </a:spcBef>
              <a:spcAft>
                <a:spcPts val="0"/>
              </a:spcAft>
              <a:buClr>
                <a:schemeClr val="dk1"/>
              </a:buClr>
              <a:buSzPts val="1600"/>
              <a:buFont typeface="Arial"/>
              <a:buNone/>
            </a:pPr>
            <a:r>
              <a:rPr lang="en-IE" sz="1600">
                <a:solidFill>
                  <a:schemeClr val="dk1"/>
                </a:solidFill>
                <a:latin typeface="Twentieth Century"/>
                <a:ea typeface="Twentieth Century"/>
                <a:cs typeface="Twentieth Century"/>
                <a:sym typeface="Twentieth Century"/>
              </a:rPr>
              <a:t>name = “Alan”</a:t>
            </a:r>
            <a:endParaRPr/>
          </a:p>
          <a:p>
            <a:pPr indent="0" lvl="0" marL="0" marR="0" rtl="0" algn="l">
              <a:lnSpc>
                <a:spcPct val="90000"/>
              </a:lnSpc>
              <a:spcBef>
                <a:spcPts val="1000"/>
              </a:spcBef>
              <a:spcAft>
                <a:spcPts val="0"/>
              </a:spcAft>
              <a:buClr>
                <a:schemeClr val="dk1"/>
              </a:buClr>
              <a:buSzPts val="1600"/>
              <a:buFont typeface="Arial"/>
              <a:buNone/>
            </a:pPr>
            <a:r>
              <a:rPr lang="en-IE" sz="1600">
                <a:solidFill>
                  <a:schemeClr val="dk1"/>
                </a:solidFill>
                <a:latin typeface="Twentieth Century"/>
                <a:ea typeface="Twentieth Century"/>
                <a:cs typeface="Twentieth Century"/>
                <a:sym typeface="Twentieth Century"/>
              </a:rPr>
              <a:t>age = 31</a:t>
            </a:r>
            <a:endParaRPr/>
          </a:p>
          <a:p>
            <a:pPr indent="0" lvl="0" marL="0" marR="0" rtl="0" algn="l">
              <a:lnSpc>
                <a:spcPct val="90000"/>
              </a:lnSpc>
              <a:spcBef>
                <a:spcPts val="1000"/>
              </a:spcBef>
              <a:spcAft>
                <a:spcPts val="0"/>
              </a:spcAft>
              <a:buClr>
                <a:schemeClr val="dk1"/>
              </a:buClr>
              <a:buSzPts val="1600"/>
              <a:buFont typeface="Arial"/>
              <a:buNone/>
            </a:pPr>
            <a:r>
              <a:rPr lang="en-IE" sz="1600">
                <a:solidFill>
                  <a:schemeClr val="dk1"/>
                </a:solidFill>
                <a:latin typeface="Twentieth Century"/>
                <a:ea typeface="Twentieth Century"/>
                <a:cs typeface="Twentieth Century"/>
                <a:sym typeface="Twentieth Century"/>
              </a:rPr>
              <a:t>output = “Hello </a:t>
            </a:r>
            <a:r>
              <a:rPr lang="en-IE" sz="1600">
                <a:solidFill>
                  <a:srgbClr val="00B050"/>
                </a:solidFill>
                <a:latin typeface="Twentieth Century"/>
                <a:ea typeface="Twentieth Century"/>
                <a:cs typeface="Twentieth Century"/>
                <a:sym typeface="Twentieth Century"/>
              </a:rPr>
              <a:t>{0} </a:t>
            </a:r>
            <a:r>
              <a:rPr lang="en-IE" sz="1600">
                <a:solidFill>
                  <a:schemeClr val="dk1"/>
                </a:solidFill>
                <a:latin typeface="Twentieth Century"/>
                <a:ea typeface="Twentieth Century"/>
                <a:cs typeface="Twentieth Century"/>
                <a:sym typeface="Twentieth Century"/>
              </a:rPr>
              <a:t>you are </a:t>
            </a:r>
            <a:r>
              <a:rPr lang="en-IE" sz="1600">
                <a:solidFill>
                  <a:srgbClr val="7030A0"/>
                </a:solidFill>
                <a:latin typeface="Twentieth Century"/>
                <a:ea typeface="Twentieth Century"/>
                <a:cs typeface="Twentieth Century"/>
                <a:sym typeface="Twentieth Century"/>
              </a:rPr>
              <a:t>{1} </a:t>
            </a:r>
            <a:r>
              <a:rPr lang="en-IE" sz="1600">
                <a:solidFill>
                  <a:schemeClr val="dk1"/>
                </a:solidFill>
                <a:latin typeface="Twentieth Century"/>
                <a:ea typeface="Twentieth Century"/>
                <a:cs typeface="Twentieth Century"/>
                <a:sym typeface="Twentieth Century"/>
              </a:rPr>
              <a:t>years old”</a:t>
            </a:r>
            <a:r>
              <a:rPr lang="en-IE" sz="1600">
                <a:solidFill>
                  <a:srgbClr val="FF0000"/>
                </a:solidFill>
                <a:latin typeface="Twentieth Century"/>
                <a:ea typeface="Twentieth Century"/>
                <a:cs typeface="Twentieth Century"/>
                <a:sym typeface="Twentieth Century"/>
              </a:rPr>
              <a:t>.format(</a:t>
            </a:r>
            <a:r>
              <a:rPr lang="en-IE" sz="1600">
                <a:solidFill>
                  <a:srgbClr val="00B050"/>
                </a:solidFill>
                <a:latin typeface="Twentieth Century"/>
                <a:ea typeface="Twentieth Century"/>
                <a:cs typeface="Twentieth Century"/>
                <a:sym typeface="Twentieth Century"/>
              </a:rPr>
              <a:t>name</a:t>
            </a:r>
            <a:r>
              <a:rPr lang="en-IE" sz="1600">
                <a:solidFill>
                  <a:schemeClr val="dk1"/>
                </a:solidFill>
                <a:latin typeface="Twentieth Century"/>
                <a:ea typeface="Twentieth Century"/>
                <a:cs typeface="Twentieth Century"/>
                <a:sym typeface="Twentieth Century"/>
              </a:rPr>
              <a:t>,  </a:t>
            </a:r>
            <a:r>
              <a:rPr lang="en-IE" sz="1600">
                <a:solidFill>
                  <a:srgbClr val="7030A0"/>
                </a:solidFill>
                <a:latin typeface="Twentieth Century"/>
                <a:ea typeface="Twentieth Century"/>
                <a:cs typeface="Twentieth Century"/>
                <a:sym typeface="Twentieth Century"/>
              </a:rPr>
              <a:t>age</a:t>
            </a:r>
            <a:r>
              <a:rPr lang="en-IE" sz="1600">
                <a:solidFill>
                  <a:srgbClr val="FF0000"/>
                </a:solidFill>
                <a:latin typeface="Twentieth Century"/>
                <a:ea typeface="Twentieth Century"/>
                <a:cs typeface="Twentieth Century"/>
                <a:sym typeface="Twentieth Century"/>
              </a:rPr>
              <a:t>)</a:t>
            </a:r>
            <a:endParaRPr sz="1600">
              <a:solidFill>
                <a:schemeClr val="dk1"/>
              </a:solidFill>
              <a:latin typeface="Twentieth Century"/>
              <a:ea typeface="Twentieth Century"/>
              <a:cs typeface="Twentieth Century"/>
              <a:sym typeface="Twentieth Century"/>
            </a:endParaRPr>
          </a:p>
          <a:p>
            <a:pPr indent="0" lvl="0" marL="0" marR="0" rtl="0" algn="l">
              <a:lnSpc>
                <a:spcPct val="90000"/>
              </a:lnSpc>
              <a:spcBef>
                <a:spcPts val="1000"/>
              </a:spcBef>
              <a:spcAft>
                <a:spcPts val="0"/>
              </a:spcAft>
              <a:buClr>
                <a:schemeClr val="dk1"/>
              </a:buClr>
              <a:buSzPts val="1600"/>
              <a:buFont typeface="Arial"/>
              <a:buNone/>
            </a:pPr>
            <a:r>
              <a:rPr lang="en-IE" sz="1600">
                <a:solidFill>
                  <a:schemeClr val="dk1"/>
                </a:solidFill>
                <a:latin typeface="Twentieth Century"/>
                <a:ea typeface="Twentieth Century"/>
                <a:cs typeface="Twentieth Century"/>
                <a:sym typeface="Twentieth Century"/>
              </a:rPr>
              <a:t>print(output)</a:t>
            </a:r>
            <a:endParaRPr/>
          </a:p>
          <a:p>
            <a:pPr indent="0" lvl="0" marL="0" marR="0" rtl="0" algn="l">
              <a:lnSpc>
                <a:spcPct val="90000"/>
              </a:lnSpc>
              <a:spcBef>
                <a:spcPts val="1000"/>
              </a:spcBef>
              <a:spcAft>
                <a:spcPts val="0"/>
              </a:spcAft>
              <a:buClr>
                <a:schemeClr val="dk1"/>
              </a:buClr>
              <a:buSzPts val="1600"/>
              <a:buFont typeface="Arial"/>
              <a:buNone/>
            </a:pPr>
            <a:r>
              <a:rPr lang="en-IE" sz="1600">
                <a:solidFill>
                  <a:schemeClr val="dk1"/>
                </a:solidFill>
                <a:latin typeface="Twentieth Century"/>
                <a:ea typeface="Twentieth Century"/>
                <a:cs typeface="Twentieth Century"/>
                <a:sym typeface="Twentieth Century"/>
              </a:rPr>
              <a:t>Output:</a:t>
            </a:r>
            <a:endParaRPr/>
          </a:p>
          <a:p>
            <a:pPr indent="0" lvl="0" marL="0" marR="0" rtl="0" algn="l">
              <a:lnSpc>
                <a:spcPct val="90000"/>
              </a:lnSpc>
              <a:spcBef>
                <a:spcPts val="1000"/>
              </a:spcBef>
              <a:spcAft>
                <a:spcPts val="0"/>
              </a:spcAft>
              <a:buClr>
                <a:schemeClr val="dk1"/>
              </a:buClr>
              <a:buSzPts val="1600"/>
              <a:buFont typeface="Arial"/>
              <a:buNone/>
            </a:pPr>
            <a:r>
              <a:rPr lang="en-IE" sz="1600">
                <a:solidFill>
                  <a:schemeClr val="dk1"/>
                </a:solidFill>
                <a:latin typeface="Twentieth Century"/>
                <a:ea typeface="Twentieth Century"/>
                <a:cs typeface="Twentieth Century"/>
                <a:sym typeface="Twentieth Century"/>
              </a:rPr>
              <a:t>	Hello Alan you are 31 years old.</a:t>
            </a:r>
            <a:endParaRPr/>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Twentieth Century"/>
              <a:ea typeface="Twentieth Century"/>
              <a:cs typeface="Twentieth Century"/>
              <a:sym typeface="Twentieth Century"/>
            </a:endParaRPr>
          </a:p>
          <a:p>
            <a:pPr indent="0" lvl="0" marL="0" marR="0" rtl="0" algn="l">
              <a:lnSpc>
                <a:spcPct val="90000"/>
              </a:lnSpc>
              <a:spcBef>
                <a:spcPts val="1000"/>
              </a:spcBef>
              <a:spcAft>
                <a:spcPts val="0"/>
              </a:spcAft>
              <a:buClr>
                <a:schemeClr val="dk1"/>
              </a:buClr>
              <a:buSzPts val="1600"/>
              <a:buFont typeface="Arial"/>
              <a:buNone/>
            </a:pPr>
            <a:r>
              <a:rPr lang="en-IE" sz="1600">
                <a:solidFill>
                  <a:schemeClr val="dk1"/>
                </a:solidFill>
                <a:latin typeface="Twentieth Century"/>
                <a:ea typeface="Twentieth Century"/>
                <a:cs typeface="Twentieth Century"/>
                <a:sym typeface="Twentieth Century"/>
              </a:rPr>
              <a:t>We can use the format function to create formatted strings. We use the</a:t>
            </a:r>
            <a:r>
              <a:rPr lang="en-IE" sz="1600">
                <a:solidFill>
                  <a:srgbClr val="00B050"/>
                </a:solidFill>
                <a:latin typeface="Twentieth Century"/>
                <a:ea typeface="Twentieth Century"/>
                <a:cs typeface="Twentieth Century"/>
                <a:sym typeface="Twentieth Century"/>
              </a:rPr>
              <a:t> {0} </a:t>
            </a:r>
            <a:r>
              <a:rPr lang="en-IE" sz="1600">
                <a:solidFill>
                  <a:schemeClr val="dk1"/>
                </a:solidFill>
                <a:latin typeface="Twentieth Century"/>
                <a:ea typeface="Twentieth Century"/>
                <a:cs typeface="Twentieth Century"/>
                <a:sym typeface="Twentieth Century"/>
              </a:rPr>
              <a:t>and </a:t>
            </a:r>
            <a:r>
              <a:rPr lang="en-IE" sz="1600">
                <a:solidFill>
                  <a:srgbClr val="7030A0"/>
                </a:solidFill>
                <a:latin typeface="Twentieth Century"/>
                <a:ea typeface="Twentieth Century"/>
                <a:cs typeface="Twentieth Century"/>
                <a:sym typeface="Twentieth Century"/>
              </a:rPr>
              <a:t>{1} </a:t>
            </a:r>
            <a:r>
              <a:rPr b="1" lang="en-IE" sz="1600">
                <a:solidFill>
                  <a:schemeClr val="dk1"/>
                </a:solidFill>
                <a:latin typeface="Twentieth Century"/>
                <a:ea typeface="Twentieth Century"/>
                <a:cs typeface="Twentieth Century"/>
                <a:sym typeface="Twentieth Century"/>
              </a:rPr>
              <a:t>“place holders” </a:t>
            </a:r>
            <a:r>
              <a:rPr lang="en-IE" sz="1600">
                <a:solidFill>
                  <a:schemeClr val="dk1"/>
                </a:solidFill>
                <a:latin typeface="Twentieth Century"/>
                <a:ea typeface="Twentieth Century"/>
                <a:cs typeface="Twentieth Century"/>
                <a:sym typeface="Twentieth Century"/>
              </a:rPr>
              <a:t>to say where we want to place the variables in the string. Notice the place holder numbers start at 0!</a:t>
            </a:r>
            <a:endParaRPr/>
          </a:p>
          <a:p>
            <a:pPr indent="0" lvl="0" marL="0" marR="0" rtl="0" algn="l">
              <a:lnSpc>
                <a:spcPct val="90000"/>
              </a:lnSpc>
              <a:spcBef>
                <a:spcPts val="1000"/>
              </a:spcBef>
              <a:spcAft>
                <a:spcPts val="0"/>
              </a:spcAft>
              <a:buClr>
                <a:schemeClr val="dk1"/>
              </a:buClr>
              <a:buSzPts val="1600"/>
              <a:buFont typeface="Arial"/>
              <a:buNone/>
            </a:pPr>
            <a:r>
              <a:rPr lang="en-IE" sz="1600">
                <a:solidFill>
                  <a:schemeClr val="dk1"/>
                </a:solidFill>
                <a:latin typeface="Twentieth Century"/>
                <a:ea typeface="Twentieth Century"/>
                <a:cs typeface="Twentieth Century"/>
                <a:sym typeface="Twentieth Century"/>
              </a:rPr>
              <a:t>Then we place those variables inside the brackets of the format function, </a:t>
            </a:r>
            <a:r>
              <a:rPr b="1" lang="en-IE" sz="1600">
                <a:solidFill>
                  <a:schemeClr val="dk1"/>
                </a:solidFill>
                <a:latin typeface="Twentieth Century"/>
                <a:ea typeface="Twentieth Century"/>
                <a:cs typeface="Twentieth Century"/>
                <a:sym typeface="Twentieth Century"/>
              </a:rPr>
              <a:t>in order </a:t>
            </a:r>
            <a:r>
              <a:rPr lang="en-IE" sz="1600">
                <a:solidFill>
                  <a:schemeClr val="dk1"/>
                </a:solidFill>
                <a:latin typeface="Twentieth Century"/>
                <a:ea typeface="Twentieth Century"/>
                <a:cs typeface="Twentieth Century"/>
                <a:sym typeface="Twentieth Century"/>
              </a:rPr>
              <a:t>as they appear in the string, separated by commas.</a:t>
            </a:r>
            <a:endParaRPr/>
          </a:p>
          <a:p>
            <a:pPr indent="0" lvl="0" marL="0" marR="0" rtl="0" algn="l">
              <a:lnSpc>
                <a:spcPct val="90000"/>
              </a:lnSpc>
              <a:spcBef>
                <a:spcPts val="1000"/>
              </a:spcBef>
              <a:spcAft>
                <a:spcPts val="0"/>
              </a:spcAft>
              <a:buClr>
                <a:schemeClr val="dk1"/>
              </a:buClr>
              <a:buSzPts val="1600"/>
              <a:buFont typeface="Arial"/>
              <a:buNone/>
            </a:pPr>
            <a:r>
              <a:rPr lang="en-IE" sz="1600">
                <a:solidFill>
                  <a:schemeClr val="dk1"/>
                </a:solidFill>
                <a:latin typeface="Twentieth Century"/>
                <a:ea typeface="Twentieth Century"/>
                <a:cs typeface="Twentieth Century"/>
                <a:sym typeface="Twentieth Century"/>
              </a:rPr>
              <a:t>Here the variables name and age are used for the {0} and {1} place holders but this can be done as many times as you need.</a:t>
            </a:r>
            <a:endParaRPr/>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Twentieth Century"/>
              <a:ea typeface="Twentieth Century"/>
              <a:cs typeface="Twentieth Century"/>
              <a:sym typeface="Twentieth Century"/>
            </a:endParaRPr>
          </a:p>
          <a:p>
            <a:pPr indent="0" lvl="0" marL="0" marR="0" rtl="0" algn="l">
              <a:lnSpc>
                <a:spcPct val="90000"/>
              </a:lnSpc>
              <a:spcBef>
                <a:spcPts val="1000"/>
              </a:spcBef>
              <a:spcAft>
                <a:spcPts val="0"/>
              </a:spcAft>
              <a:buClr>
                <a:schemeClr val="dk1"/>
              </a:buClr>
              <a:buSzPts val="1600"/>
              <a:buFont typeface="Arial"/>
              <a:buNone/>
            </a:pPr>
            <a:r>
              <a:t/>
            </a:r>
            <a:endParaRPr sz="1600">
              <a:solidFill>
                <a:schemeClr val="dk1"/>
              </a:solidFill>
              <a:latin typeface="Twentieth Century"/>
              <a:ea typeface="Twentieth Century"/>
              <a:cs typeface="Twentieth Century"/>
              <a:sym typeface="Twentieth Century"/>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3"/>
          <p:cNvSpPr txBox="1"/>
          <p:nvPr>
            <p:ph idx="1" type="body"/>
          </p:nvPr>
        </p:nvSpPr>
        <p:spPr>
          <a:xfrm>
            <a:off x="838200" y="1825625"/>
            <a:ext cx="10515600" cy="363902"/>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SzPct val="100000"/>
              <a:buChar char="•"/>
            </a:pPr>
            <a:r>
              <a:rPr lang="en-IE" sz="2000"/>
              <a:t>STRINGS HAVE INDEXES, WHICH ARE NUMBERS THAT CORRESPOND TO A CERTAIN CHARACTER IN A STRING.</a:t>
            </a:r>
            <a:endParaRPr/>
          </a:p>
          <a:p>
            <a:pPr indent="-120650" lvl="0" marL="228600" rtl="0" algn="l">
              <a:lnSpc>
                <a:spcPct val="120000"/>
              </a:lnSpc>
              <a:spcBef>
                <a:spcPts val="1000"/>
              </a:spcBef>
              <a:spcAft>
                <a:spcPts val="0"/>
              </a:spcAft>
              <a:buSzPct val="100000"/>
              <a:buNone/>
            </a:pPr>
            <a:r>
              <a:t/>
            </a:r>
            <a:endParaRPr/>
          </a:p>
        </p:txBody>
      </p:sp>
      <p:sp>
        <p:nvSpPr>
          <p:cNvPr id="693" name="Google Shape;693;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STRINGS</a:t>
            </a:r>
            <a:br>
              <a:rPr b="1" lang="en-IE"/>
            </a:br>
            <a:br>
              <a:rPr lang="en-IE" sz="2000"/>
            </a:br>
            <a:r>
              <a:rPr b="1" lang="en-IE" sz="2000"/>
              <a:t>INDEXING</a:t>
            </a:r>
            <a:endParaRPr b="1"/>
          </a:p>
        </p:txBody>
      </p:sp>
      <p:sp>
        <p:nvSpPr>
          <p:cNvPr id="694" name="Google Shape;694;p53"/>
          <p:cNvSpPr txBox="1"/>
          <p:nvPr/>
        </p:nvSpPr>
        <p:spPr>
          <a:xfrm>
            <a:off x="195943" y="4384122"/>
            <a:ext cx="11747241" cy="247387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marR="0" rtl="0" algn="l">
              <a:lnSpc>
                <a:spcPct val="90000"/>
              </a:lnSpc>
              <a:spcBef>
                <a:spcPts val="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In the above picture, we can see that the first character of the string “Python” has the index of 0.</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That is because in Python, indexes always begin at 0.</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If we wanted to print out the character that resides at the index of 3 for example, we can do this:</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my_string = “Python”</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print(my_string</a:t>
            </a:r>
            <a:r>
              <a:rPr lang="en-IE" sz="2000">
                <a:solidFill>
                  <a:srgbClr val="FF0000"/>
                </a:solidFill>
                <a:latin typeface="Twentieth Century"/>
                <a:ea typeface="Twentieth Century"/>
                <a:cs typeface="Twentieth Century"/>
                <a:sym typeface="Twentieth Century"/>
              </a:rPr>
              <a:t>[</a:t>
            </a:r>
            <a:r>
              <a:rPr lang="en-IE" sz="2000">
                <a:solidFill>
                  <a:schemeClr val="dk1"/>
                </a:solidFill>
                <a:latin typeface="Twentieth Century"/>
                <a:ea typeface="Twentieth Century"/>
                <a:cs typeface="Twentieth Century"/>
                <a:sym typeface="Twentieth Century"/>
              </a:rPr>
              <a:t>3</a:t>
            </a:r>
            <a:r>
              <a:rPr lang="en-IE" sz="2000">
                <a:solidFill>
                  <a:srgbClr val="FF0000"/>
                </a:solidFill>
                <a:latin typeface="Twentieth Century"/>
                <a:ea typeface="Twentieth Century"/>
                <a:cs typeface="Twentieth Century"/>
                <a:sym typeface="Twentieth Century"/>
              </a:rPr>
              <a:t>]</a:t>
            </a:r>
            <a:r>
              <a:rPr lang="en-IE" sz="2000">
                <a:solidFill>
                  <a:schemeClr val="dk1"/>
                </a:solidFill>
                <a:latin typeface="Twentieth Century"/>
                <a:ea typeface="Twentieth Century"/>
                <a:cs typeface="Twentieth Century"/>
                <a:sym typeface="Twentieth Century"/>
              </a:rPr>
              <a:t>)</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Output:</a:t>
            </a:r>
            <a:endParaRPr/>
          </a:p>
          <a:p>
            <a:pPr indent="-228600" lvl="1" marL="685800" marR="0" rtl="0" algn="l">
              <a:lnSpc>
                <a:spcPct val="90000"/>
              </a:lnSpc>
              <a:spcBef>
                <a:spcPts val="500"/>
              </a:spcBef>
              <a:spcAft>
                <a:spcPts val="0"/>
              </a:spcAft>
              <a:buClr>
                <a:schemeClr val="dk1"/>
              </a:buClr>
              <a:buSzPct val="100000"/>
              <a:buFont typeface="Arial"/>
              <a:buChar char="•"/>
            </a:pPr>
            <a:r>
              <a:rPr b="0" i="0" lang="en-IE" sz="1600" u="none" cap="none" strike="noStrike">
                <a:solidFill>
                  <a:schemeClr val="dk1"/>
                </a:solidFill>
                <a:latin typeface="Twentieth Century"/>
                <a:ea typeface="Twentieth Century"/>
                <a:cs typeface="Twentieth Century"/>
                <a:sym typeface="Twentieth Century"/>
              </a:rPr>
              <a:t>h</a:t>
            </a:r>
            <a:endParaRPr/>
          </a:p>
          <a:p>
            <a:pPr indent="-64135"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Twentieth Century"/>
              <a:ea typeface="Twentieth Century"/>
              <a:cs typeface="Twentieth Century"/>
              <a:sym typeface="Twentieth Century"/>
            </a:endParaRPr>
          </a:p>
        </p:txBody>
      </p:sp>
      <p:pic>
        <p:nvPicPr>
          <p:cNvPr id="695" name="Google Shape;695;p53"/>
          <p:cNvPicPr preferRelativeResize="0"/>
          <p:nvPr/>
        </p:nvPicPr>
        <p:blipFill rotWithShape="1">
          <a:blip r:embed="rId3">
            <a:alphaModFix/>
          </a:blip>
          <a:srcRect b="0" l="0" r="0" t="0"/>
          <a:stretch/>
        </p:blipFill>
        <p:spPr>
          <a:xfrm>
            <a:off x="3920206" y="2461028"/>
            <a:ext cx="4351587" cy="16515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4"/>
          <p:cNvSpPr txBox="1"/>
          <p:nvPr>
            <p:ph idx="1" type="body"/>
          </p:nvPr>
        </p:nvSpPr>
        <p:spPr>
          <a:xfrm>
            <a:off x="838200" y="1825625"/>
            <a:ext cx="10515600" cy="355513"/>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SzPct val="100000"/>
              <a:buChar char="•"/>
            </a:pPr>
            <a:r>
              <a:rPr lang="en-IE" sz="2000"/>
              <a:t>WE CAN USE STRING SLICING TO CUT STRING INTO SMALLER STRINGS.</a:t>
            </a:r>
            <a:endParaRPr/>
          </a:p>
        </p:txBody>
      </p:sp>
      <p:sp>
        <p:nvSpPr>
          <p:cNvPr id="701" name="Google Shape;701;p54"/>
          <p:cNvSpPr txBox="1"/>
          <p:nvPr>
            <p:ph type="title"/>
          </p:nvPr>
        </p:nvSpPr>
        <p:spPr>
          <a:xfrm>
            <a:off x="838200" y="336550"/>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STRINGS</a:t>
            </a:r>
            <a:br>
              <a:rPr b="1" lang="en-IE"/>
            </a:br>
            <a:br>
              <a:rPr lang="en-IE" sz="2000"/>
            </a:br>
            <a:r>
              <a:rPr b="1" lang="en-IE" sz="2000"/>
              <a:t>SLICING</a:t>
            </a:r>
            <a:endParaRPr b="1"/>
          </a:p>
        </p:txBody>
      </p:sp>
      <p:pic>
        <p:nvPicPr>
          <p:cNvPr id="702" name="Google Shape;702;p54"/>
          <p:cNvPicPr preferRelativeResize="0"/>
          <p:nvPr/>
        </p:nvPicPr>
        <p:blipFill rotWithShape="1">
          <a:blip r:embed="rId3">
            <a:alphaModFix/>
          </a:blip>
          <a:srcRect b="0" l="0" r="0" t="0"/>
          <a:stretch/>
        </p:blipFill>
        <p:spPr>
          <a:xfrm>
            <a:off x="3920206" y="2316075"/>
            <a:ext cx="4351587" cy="1651592"/>
          </a:xfrm>
          <a:prstGeom prst="rect">
            <a:avLst/>
          </a:prstGeom>
          <a:noFill/>
          <a:ln>
            <a:noFill/>
          </a:ln>
        </p:spPr>
      </p:pic>
      <p:sp>
        <p:nvSpPr>
          <p:cNvPr id="703" name="Google Shape;703;p54"/>
          <p:cNvSpPr txBox="1"/>
          <p:nvPr/>
        </p:nvSpPr>
        <p:spPr>
          <a:xfrm>
            <a:off x="838199" y="4102604"/>
            <a:ext cx="10515600" cy="2755396"/>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marR="0" rtl="0" algn="l">
              <a:lnSpc>
                <a:spcPct val="90000"/>
              </a:lnSpc>
              <a:spcBef>
                <a:spcPts val="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my_string = “Python”</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print(my_string[0:2])</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Output:</a:t>
            </a:r>
            <a:endParaRPr/>
          </a:p>
          <a:p>
            <a:pPr indent="-228600" lvl="1" marL="685800" marR="0" rtl="0" algn="l">
              <a:lnSpc>
                <a:spcPct val="90000"/>
              </a:lnSpc>
              <a:spcBef>
                <a:spcPts val="500"/>
              </a:spcBef>
              <a:spcAft>
                <a:spcPts val="0"/>
              </a:spcAft>
              <a:buClr>
                <a:schemeClr val="dk1"/>
              </a:buClr>
              <a:buSzPct val="100000"/>
              <a:buFont typeface="Arial"/>
              <a:buChar char="•"/>
            </a:pPr>
            <a:r>
              <a:rPr b="0" i="0" lang="en-IE" sz="1600" u="none" cap="none" strike="noStrike">
                <a:solidFill>
                  <a:schemeClr val="dk1"/>
                </a:solidFill>
                <a:latin typeface="Twentieth Century"/>
                <a:ea typeface="Twentieth Century"/>
                <a:cs typeface="Twentieth Century"/>
                <a:sym typeface="Twentieth Century"/>
              </a:rPr>
              <a:t>Py</a:t>
            </a:r>
            <a:endParaRPr b="0" i="0" sz="1600" u="none" cap="none" strike="noStrike">
              <a:solidFill>
                <a:schemeClr val="dk1"/>
              </a:solidFill>
              <a:latin typeface="Twentieth Century"/>
              <a:ea typeface="Twentieth Century"/>
              <a:cs typeface="Twentieth Century"/>
              <a:sym typeface="Twentieth Century"/>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But wait! We wanted to print out the characters at the indexes from 0 up to 2. Why did only the characters at indexes 0 and 1 print out?</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Because when using string slicing, we slice the string </a:t>
            </a:r>
            <a:r>
              <a:rPr b="1" lang="en-IE" sz="2000">
                <a:solidFill>
                  <a:schemeClr val="dk1"/>
                </a:solidFill>
                <a:latin typeface="Twentieth Century"/>
                <a:ea typeface="Twentieth Century"/>
                <a:cs typeface="Twentieth Century"/>
                <a:sym typeface="Twentieth Century"/>
              </a:rPr>
              <a:t>up to but not including </a:t>
            </a:r>
            <a:r>
              <a:rPr lang="en-IE" sz="2000">
                <a:solidFill>
                  <a:schemeClr val="dk1"/>
                </a:solidFill>
                <a:latin typeface="Twentieth Century"/>
                <a:ea typeface="Twentieth Century"/>
                <a:cs typeface="Twentieth Century"/>
                <a:sym typeface="Twentieth Century"/>
              </a:rPr>
              <a:t>the last index.</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If we wanted to slice the string to include the first three characters, we would do: print(my_string[0:3])</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This prints the characters at the indexes 0, 1 and 2 (the characters from index 0, up to but not including the index 3)</a:t>
            </a:r>
            <a:endParaRPr/>
          </a:p>
          <a:p>
            <a:pPr indent="-228600" lvl="0" marL="228600" marR="0" rtl="0" algn="l">
              <a:lnSpc>
                <a:spcPct val="90000"/>
              </a:lnSpc>
              <a:spcBef>
                <a:spcPts val="1000"/>
              </a:spcBef>
              <a:spcAft>
                <a:spcPts val="0"/>
              </a:spcAft>
              <a:buClr>
                <a:schemeClr val="dk1"/>
              </a:buClr>
              <a:buSzPct val="100000"/>
              <a:buFont typeface="Arial"/>
              <a:buChar char="•"/>
            </a:pPr>
            <a:r>
              <a:rPr lang="en-IE" sz="2000">
                <a:solidFill>
                  <a:schemeClr val="dk1"/>
                </a:solidFill>
                <a:latin typeface="Twentieth Century"/>
                <a:ea typeface="Twentieth Century"/>
                <a:cs typeface="Twentieth Century"/>
                <a:sym typeface="Twentieth Century"/>
              </a:rPr>
              <a:t>Output: Pyt</a:t>
            </a:r>
            <a:endParaRPr sz="20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5"/>
          <p:cNvSpPr txBox="1"/>
          <p:nvPr>
            <p:ph type="title"/>
          </p:nvPr>
        </p:nvSpPr>
        <p:spPr>
          <a:xfrm>
            <a:off x="838200" y="365125"/>
            <a:ext cx="10515600" cy="56896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wentieth Century"/>
              <a:buNone/>
            </a:pPr>
            <a:r>
              <a:rPr b="1" lang="en-IE"/>
              <a:t>SUMMARY</a:t>
            </a:r>
            <a:endParaRPr b="1"/>
          </a:p>
        </p:txBody>
      </p:sp>
      <p:sp>
        <p:nvSpPr>
          <p:cNvPr id="709" name="Google Shape;709;p55"/>
          <p:cNvSpPr txBox="1"/>
          <p:nvPr>
            <p:ph idx="1" type="body"/>
          </p:nvPr>
        </p:nvSpPr>
        <p:spPr>
          <a:xfrm>
            <a:off x="838200" y="1123315"/>
            <a:ext cx="10515600" cy="461111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20000"/>
              </a:lnSpc>
              <a:spcBef>
                <a:spcPts val="0"/>
              </a:spcBef>
              <a:spcAft>
                <a:spcPts val="0"/>
              </a:spcAft>
              <a:buSzPct val="100000"/>
              <a:buNone/>
            </a:pPr>
            <a:r>
              <a:rPr b="1" lang="en-IE" sz="2000"/>
              <a:t>TODAY YOU LEARNED ABOUT:</a:t>
            </a:r>
            <a:endParaRPr/>
          </a:p>
          <a:p>
            <a:pPr indent="-342900" lvl="0" marL="342900" rtl="0" algn="l">
              <a:lnSpc>
                <a:spcPct val="120000"/>
              </a:lnSpc>
              <a:spcBef>
                <a:spcPts val="1000"/>
              </a:spcBef>
              <a:spcAft>
                <a:spcPts val="0"/>
              </a:spcAft>
              <a:buSzPct val="100000"/>
              <a:buFont typeface="Noto Sans Symbols"/>
              <a:buChar char="✔"/>
            </a:pPr>
            <a:r>
              <a:rPr lang="en-IE" sz="2400"/>
              <a:t>HOW TO TAKE INPUT FROM A USER</a:t>
            </a:r>
            <a:endParaRPr/>
          </a:p>
          <a:p>
            <a:pPr indent="-342900" lvl="1" marL="800100" rtl="0" algn="l">
              <a:lnSpc>
                <a:spcPct val="120000"/>
              </a:lnSpc>
              <a:spcBef>
                <a:spcPts val="500"/>
              </a:spcBef>
              <a:spcAft>
                <a:spcPts val="0"/>
              </a:spcAft>
              <a:buSzPct val="100000"/>
              <a:buFont typeface="Noto Sans Symbols"/>
              <a:buChar char="✔"/>
            </a:pPr>
            <a:r>
              <a:rPr lang="en-IE" sz="2000"/>
              <a:t>THE INPUT() FUNCTION</a:t>
            </a:r>
            <a:endParaRPr/>
          </a:p>
          <a:p>
            <a:pPr indent="-342900" lvl="1" marL="800100" rtl="0" algn="l">
              <a:lnSpc>
                <a:spcPct val="120000"/>
              </a:lnSpc>
              <a:spcBef>
                <a:spcPts val="500"/>
              </a:spcBef>
              <a:spcAft>
                <a:spcPts val="0"/>
              </a:spcAft>
              <a:buSzPct val="100000"/>
              <a:buFont typeface="Noto Sans Symbols"/>
              <a:buChar char="✔"/>
            </a:pPr>
            <a:r>
              <a:rPr lang="en-IE" sz="2000"/>
              <a:t>THAT WE NEED TO CONVERT TO FLOATS AND INTS IF WE WANT TO TAKE IN WHOLE OR DECIMAL NUMBERS.</a:t>
            </a:r>
            <a:br>
              <a:rPr lang="en-IE" sz="2000"/>
            </a:br>
            <a:endParaRPr sz="2000"/>
          </a:p>
          <a:p>
            <a:pPr indent="-342900" lvl="0" marL="342900" rtl="0" algn="l">
              <a:lnSpc>
                <a:spcPct val="120000"/>
              </a:lnSpc>
              <a:spcBef>
                <a:spcPts val="1000"/>
              </a:spcBef>
              <a:spcAft>
                <a:spcPts val="0"/>
              </a:spcAft>
              <a:buSzPct val="100000"/>
              <a:buFont typeface="Noto Sans Symbols"/>
              <a:buChar char="✔"/>
            </a:pPr>
            <a:r>
              <a:rPr lang="en-IE" sz="2400"/>
              <a:t>THAT WE CAN ADD STRINGS TOGETHER USING CONCATENATION.</a:t>
            </a:r>
            <a:endParaRPr/>
          </a:p>
          <a:p>
            <a:pPr indent="-342900" lvl="0" marL="342900" rtl="0" algn="l">
              <a:lnSpc>
                <a:spcPct val="120000"/>
              </a:lnSpc>
              <a:spcBef>
                <a:spcPts val="1000"/>
              </a:spcBef>
              <a:spcAft>
                <a:spcPts val="0"/>
              </a:spcAft>
              <a:buSzPct val="100000"/>
              <a:buFont typeface="Noto Sans Symbols"/>
              <a:buChar char="✔"/>
            </a:pPr>
            <a:r>
              <a:rPr lang="en-IE" sz="2400"/>
              <a:t>THAT WE CAN MULTIPLY STRINGS USING THE * OPERATOR.</a:t>
            </a:r>
            <a:endParaRPr/>
          </a:p>
          <a:p>
            <a:pPr indent="-342900" lvl="0" marL="342900" rtl="0" algn="l">
              <a:lnSpc>
                <a:spcPct val="120000"/>
              </a:lnSpc>
              <a:spcBef>
                <a:spcPts val="1000"/>
              </a:spcBef>
              <a:spcAft>
                <a:spcPts val="0"/>
              </a:spcAft>
              <a:buSzPct val="100000"/>
              <a:buFont typeface="Noto Sans Symbols"/>
              <a:buChar char="✔"/>
            </a:pPr>
            <a:r>
              <a:rPr lang="en-IE" sz="2400"/>
              <a:t>THAT WE CAN USE THE FORMAT() FUNCTION TO CREATE FORMATTED STRINGS.</a:t>
            </a:r>
            <a:endParaRPr/>
          </a:p>
          <a:p>
            <a:pPr indent="-342900" lvl="0" marL="342900" rtl="0" algn="l">
              <a:lnSpc>
                <a:spcPct val="120000"/>
              </a:lnSpc>
              <a:spcBef>
                <a:spcPts val="1000"/>
              </a:spcBef>
              <a:spcAft>
                <a:spcPts val="0"/>
              </a:spcAft>
              <a:buSzPct val="100000"/>
              <a:buFont typeface="Noto Sans Symbols"/>
              <a:buChar char="✔"/>
            </a:pPr>
            <a:r>
              <a:rPr lang="en-IE" sz="2400"/>
              <a:t>THAT STRINGS HAVE INDEXES THAT REFER TO EACH CHARACTER.</a:t>
            </a:r>
            <a:endParaRPr sz="2000"/>
          </a:p>
          <a:p>
            <a:pPr indent="-342900" lvl="1" marL="800100" rtl="0" algn="l">
              <a:lnSpc>
                <a:spcPct val="120000"/>
              </a:lnSpc>
              <a:spcBef>
                <a:spcPts val="500"/>
              </a:spcBef>
              <a:spcAft>
                <a:spcPts val="0"/>
              </a:spcAft>
              <a:buSzPct val="100000"/>
              <a:buFont typeface="Noto Sans Symbols"/>
              <a:buChar char="✔"/>
            </a:pPr>
            <a:r>
              <a:rPr lang="en-IE" sz="2000"/>
              <a:t>WE CAN PRINT ANY CHARACTER BY CHOOSING IT’S INDEX MY_STRING[3]</a:t>
            </a:r>
            <a:endParaRPr/>
          </a:p>
          <a:p>
            <a:pPr indent="-342900" lvl="1" marL="800100" rtl="0" algn="l">
              <a:lnSpc>
                <a:spcPct val="120000"/>
              </a:lnSpc>
              <a:spcBef>
                <a:spcPts val="500"/>
              </a:spcBef>
              <a:spcAft>
                <a:spcPts val="0"/>
              </a:spcAft>
              <a:buSzPct val="100000"/>
              <a:buFont typeface="Noto Sans Symbols"/>
              <a:buChar char="✔"/>
            </a:pPr>
            <a:r>
              <a:rPr lang="en-IE" sz="2000"/>
              <a:t>WE CAN CHOOSE TO TAKE A SLICE OF A STRING BY USING STRING SLICING MY_STRING[0:3]</a:t>
            </a:r>
            <a:endParaRPr/>
          </a:p>
          <a:p>
            <a:pPr indent="-342900" lvl="2" marL="1257300" rtl="0" algn="l">
              <a:lnSpc>
                <a:spcPct val="120000"/>
              </a:lnSpc>
              <a:spcBef>
                <a:spcPts val="500"/>
              </a:spcBef>
              <a:spcAft>
                <a:spcPts val="0"/>
              </a:spcAft>
              <a:buSzPct val="100000"/>
              <a:buFont typeface="Noto Sans Symbols"/>
              <a:buChar char="✔"/>
            </a:pPr>
            <a:r>
              <a:rPr lang="en-IE" sz="1600"/>
              <a:t>WHEN USING STRING SLICING, WE GO FROM THE FIRST INDEX CHOSEN, UP TO BY NOT INCLUDING THE LAST INDEX CHOSEN.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3" name="Shape 713"/>
        <p:cNvGrpSpPr/>
        <p:nvPr/>
      </p:nvGrpSpPr>
      <p:grpSpPr>
        <a:xfrm>
          <a:off x="0" y="0"/>
          <a:ext cx="0" cy="0"/>
          <a:chOff x="0" y="0"/>
          <a:chExt cx="0" cy="0"/>
        </a:xfrm>
      </p:grpSpPr>
      <p:pic>
        <p:nvPicPr>
          <p:cNvPr id="714" name="Google Shape;714;p56"/>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715" name="Google Shape;715;p56"/>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716" name="Google Shape;716;p5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17" name="Google Shape;717;p56"/>
          <p:cNvPicPr preferRelativeResize="0"/>
          <p:nvPr/>
        </p:nvPicPr>
        <p:blipFill rotWithShape="1">
          <a:blip r:embed="rId4">
            <a:alphaModFix/>
          </a:blip>
          <a:srcRect b="10212" l="73623" r="0" t="43915"/>
          <a:stretch/>
        </p:blipFill>
        <p:spPr>
          <a:xfrm>
            <a:off x="8199690" y="290557"/>
            <a:ext cx="3992310" cy="3905520"/>
          </a:xfrm>
          <a:prstGeom prst="rect">
            <a:avLst/>
          </a:prstGeom>
          <a:noFill/>
          <a:ln>
            <a:noFill/>
          </a:ln>
        </p:spPr>
      </p:pic>
      <p:pic>
        <p:nvPicPr>
          <p:cNvPr id="718" name="Google Shape;718;p56"/>
          <p:cNvPicPr preferRelativeResize="0"/>
          <p:nvPr/>
        </p:nvPicPr>
        <p:blipFill rotWithShape="1">
          <a:blip r:embed="rId4">
            <a:alphaModFix/>
          </a:blip>
          <a:srcRect b="73832" l="12450" r="54325" t="1120"/>
          <a:stretch/>
        </p:blipFill>
        <p:spPr>
          <a:xfrm>
            <a:off x="4581330" y="0"/>
            <a:ext cx="6762408" cy="2867764"/>
          </a:xfrm>
          <a:prstGeom prst="rect">
            <a:avLst/>
          </a:prstGeom>
          <a:noFill/>
          <a:ln>
            <a:noFill/>
          </a:ln>
        </p:spPr>
      </p:pic>
      <p:sp>
        <p:nvSpPr>
          <p:cNvPr id="719" name="Google Shape;719;p56"/>
          <p:cNvSpPr txBox="1"/>
          <p:nvPr>
            <p:ph type="title"/>
          </p:nvPr>
        </p:nvSpPr>
        <p:spPr>
          <a:xfrm>
            <a:off x="1286933" y="2213361"/>
            <a:ext cx="6247721" cy="22048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IE" sz="4800"/>
              <a:t>LESSON 05</a:t>
            </a:r>
            <a:endParaRPr/>
          </a:p>
        </p:txBody>
      </p:sp>
      <p:sp>
        <p:nvSpPr>
          <p:cNvPr id="720" name="Google Shape;720;p56"/>
          <p:cNvSpPr txBox="1"/>
          <p:nvPr>
            <p:ph idx="1" type="body"/>
          </p:nvPr>
        </p:nvSpPr>
        <p:spPr>
          <a:xfrm>
            <a:off x="1286934" y="4418176"/>
            <a:ext cx="6247721" cy="126420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200"/>
              <a:buNone/>
            </a:pPr>
            <a:r>
              <a:rPr lang="en-IE" sz="2200">
                <a:solidFill>
                  <a:srgbClr val="FEFEFE"/>
                </a:solidFill>
              </a:rPr>
              <a:t>CONDITIONALS</a:t>
            </a:r>
            <a:endParaRPr/>
          </a:p>
        </p:txBody>
      </p:sp>
      <p:pic>
        <p:nvPicPr>
          <p:cNvPr id="721" name="Google Shape;721;p56"/>
          <p:cNvPicPr preferRelativeResize="0"/>
          <p:nvPr/>
        </p:nvPicPr>
        <p:blipFill rotWithShape="1">
          <a:blip r:embed="rId4">
            <a:alphaModFix/>
          </a:blip>
          <a:srcRect b="0" l="65973" r="19879" t="81531"/>
          <a:stretch/>
        </p:blipFill>
        <p:spPr>
          <a:xfrm>
            <a:off x="10246407" y="5429242"/>
            <a:ext cx="1945594" cy="1428758"/>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pic>
        <p:nvPicPr>
          <p:cNvPr id="722" name="Google Shape;722;p56"/>
          <p:cNvPicPr preferRelativeResize="0"/>
          <p:nvPr/>
        </p:nvPicPr>
        <p:blipFill rotWithShape="1">
          <a:blip r:embed="rId4">
            <a:alphaModFix/>
          </a:blip>
          <a:srcRect b="0" l="46466" r="30509" t="75007"/>
          <a:stretch/>
        </p:blipFill>
        <p:spPr>
          <a:xfrm>
            <a:off x="9795659" y="4064996"/>
            <a:ext cx="2716669" cy="1658803"/>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726" name="Shape 726"/>
        <p:cNvGrpSpPr/>
        <p:nvPr/>
      </p:nvGrpSpPr>
      <p:grpSpPr>
        <a:xfrm>
          <a:off x="0" y="0"/>
          <a:ext cx="0" cy="0"/>
          <a:chOff x="0" y="0"/>
          <a:chExt cx="0" cy="0"/>
        </a:xfrm>
      </p:grpSpPr>
      <p:sp>
        <p:nvSpPr>
          <p:cNvPr id="727" name="Google Shape;727;p57"/>
          <p:cNvSpPr/>
          <p:nvPr/>
        </p:nvSpPr>
        <p:spPr>
          <a:xfrm>
            <a:off x="0" y="1"/>
            <a:ext cx="12191999"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28" name="Google Shape;728;p57"/>
          <p:cNvSpPr/>
          <p:nvPr/>
        </p:nvSpPr>
        <p:spPr>
          <a:xfrm>
            <a:off x="0" y="0"/>
            <a:ext cx="4013876" cy="6858000"/>
          </a:xfrm>
          <a:prstGeom prst="rect">
            <a:avLst/>
          </a:prstGeom>
          <a:gradFill>
            <a:gsLst>
              <a:gs pos="0">
                <a:srgbClr val="636363"/>
              </a:gs>
              <a:gs pos="100000">
                <a:schemeClr val="dk1"/>
              </a:gs>
            </a:gsLst>
            <a:lin ang="5400000" scaled="0"/>
          </a:gra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29" name="Google Shape;729;p57"/>
          <p:cNvPicPr preferRelativeResize="0"/>
          <p:nvPr/>
        </p:nvPicPr>
        <p:blipFill rotWithShape="1">
          <a:blip r:embed="rId3">
            <a:alphaModFix/>
          </a:blip>
          <a:srcRect b="73004" l="0" r="77037" t="0"/>
          <a:stretch/>
        </p:blipFill>
        <p:spPr>
          <a:xfrm>
            <a:off x="1" y="-2"/>
            <a:ext cx="3321978" cy="2196792"/>
          </a:xfrm>
          <a:prstGeom prst="rect">
            <a:avLst/>
          </a:prstGeom>
          <a:noFill/>
          <a:ln>
            <a:noFill/>
          </a:ln>
        </p:spPr>
      </p:pic>
      <p:sp>
        <p:nvSpPr>
          <p:cNvPr id="730" name="Google Shape;730;p57"/>
          <p:cNvSpPr txBox="1"/>
          <p:nvPr>
            <p:ph type="title"/>
          </p:nvPr>
        </p:nvSpPr>
        <p:spPr>
          <a:xfrm>
            <a:off x="959896" y="960814"/>
            <a:ext cx="2732249" cy="4912936"/>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wentieth Century"/>
              <a:buNone/>
            </a:pPr>
            <a:r>
              <a:rPr lang="en-IE" sz="4000">
                <a:solidFill>
                  <a:schemeClr val="lt1"/>
                </a:solidFill>
              </a:rPr>
              <a:t>LESSON 4 RECAP</a:t>
            </a:r>
            <a:endParaRPr sz="4000">
              <a:solidFill>
                <a:schemeClr val="lt1"/>
              </a:solidFill>
            </a:endParaRPr>
          </a:p>
        </p:txBody>
      </p:sp>
      <p:sp>
        <p:nvSpPr>
          <p:cNvPr id="731" name="Google Shape;731;p57"/>
          <p:cNvSpPr txBox="1"/>
          <p:nvPr>
            <p:ph idx="1" type="body"/>
          </p:nvPr>
        </p:nvSpPr>
        <p:spPr>
          <a:xfrm>
            <a:off x="4979078" y="390525"/>
            <a:ext cx="6247722" cy="6229349"/>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10000"/>
              </a:lnSpc>
              <a:spcBef>
                <a:spcPts val="0"/>
              </a:spcBef>
              <a:spcAft>
                <a:spcPts val="0"/>
              </a:spcAft>
              <a:buSzPts val="1400"/>
              <a:buNone/>
            </a:pPr>
            <a:r>
              <a:rPr b="1" lang="en-IE" sz="1400"/>
              <a:t>IN THE FOURTH LESSON WE LEARNED ABOUT:</a:t>
            </a:r>
            <a:endParaRPr sz="1400"/>
          </a:p>
          <a:p>
            <a:pPr indent="-342900" lvl="0" marL="342900" rtl="0" algn="l">
              <a:lnSpc>
                <a:spcPct val="110000"/>
              </a:lnSpc>
              <a:spcBef>
                <a:spcPts val="1000"/>
              </a:spcBef>
              <a:spcAft>
                <a:spcPts val="0"/>
              </a:spcAft>
              <a:buSzPts val="1400"/>
              <a:buFont typeface="Noto Sans Symbols"/>
              <a:buChar char="✔"/>
            </a:pPr>
            <a:r>
              <a:rPr lang="en-IE" sz="1400"/>
              <a:t>HOW TO TAKE INPUT FROM THE USER WITH THE INPUT() FUNCTION</a:t>
            </a:r>
            <a:endParaRPr/>
          </a:p>
          <a:p>
            <a:pPr indent="-342900" lvl="0" marL="342900" rtl="0" algn="l">
              <a:lnSpc>
                <a:spcPct val="110000"/>
              </a:lnSpc>
              <a:spcBef>
                <a:spcPts val="1000"/>
              </a:spcBef>
              <a:spcAft>
                <a:spcPts val="0"/>
              </a:spcAft>
              <a:buSzPts val="1400"/>
              <a:buFont typeface="Noto Sans Symbols"/>
              <a:buChar char="✔"/>
            </a:pPr>
            <a:r>
              <a:rPr lang="en-IE" sz="1400"/>
              <a:t>THAT WE NEED TO CONVERT NUMBERS AND DECIMALS TO INTEGERS AND FLOATS</a:t>
            </a:r>
            <a:endParaRPr/>
          </a:p>
          <a:p>
            <a:pPr indent="-342900" lvl="1" marL="800100" rtl="0" algn="l">
              <a:lnSpc>
                <a:spcPct val="110000"/>
              </a:lnSpc>
              <a:spcBef>
                <a:spcPts val="500"/>
              </a:spcBef>
              <a:spcAft>
                <a:spcPts val="0"/>
              </a:spcAft>
              <a:buSzPts val="1400"/>
              <a:buFont typeface="Noto Sans Symbols"/>
              <a:buChar char="✔"/>
            </a:pPr>
            <a:r>
              <a:rPr lang="en-IE" sz="1400"/>
              <a:t>INT(INPUT(“PLEASE ENTER A NUMBER: ”))</a:t>
            </a:r>
            <a:endParaRPr/>
          </a:p>
          <a:p>
            <a:pPr indent="-342900" lvl="1" marL="800100" rtl="0" algn="l">
              <a:lnSpc>
                <a:spcPct val="110000"/>
              </a:lnSpc>
              <a:spcBef>
                <a:spcPts val="500"/>
              </a:spcBef>
              <a:spcAft>
                <a:spcPts val="0"/>
              </a:spcAft>
              <a:buSzPts val="1400"/>
              <a:buFont typeface="Noto Sans Symbols"/>
              <a:buChar char="✔"/>
            </a:pPr>
            <a:r>
              <a:rPr lang="en-IE" sz="1400"/>
              <a:t>FLOAT(INPUT(“PLEASE ENTER A DECIMAL: ”))</a:t>
            </a:r>
            <a:endParaRPr/>
          </a:p>
          <a:p>
            <a:pPr indent="-342900" lvl="0" marL="342900" rtl="0" algn="l">
              <a:lnSpc>
                <a:spcPct val="110000"/>
              </a:lnSpc>
              <a:spcBef>
                <a:spcPts val="1000"/>
              </a:spcBef>
              <a:spcAft>
                <a:spcPts val="0"/>
              </a:spcAft>
              <a:buSzPts val="1400"/>
              <a:buFont typeface="Noto Sans Symbols"/>
              <a:buChar char="✔"/>
            </a:pPr>
            <a:r>
              <a:rPr lang="en-IE" sz="1400"/>
              <a:t>WE CAN ADD STRINGS TOGETHER USING CONCATENATION: “HELLO” + “WORLD” MAKES “HELLOWORLD</a:t>
            </a:r>
            <a:r>
              <a:rPr lang="en-IE" sz="1400">
                <a:latin typeface="Calibri"/>
                <a:ea typeface="Calibri"/>
                <a:cs typeface="Calibri"/>
                <a:sym typeface="Calibri"/>
              </a:rPr>
              <a:t>”</a:t>
            </a:r>
            <a:endParaRPr/>
          </a:p>
          <a:p>
            <a:pPr indent="-342900" lvl="1" marL="800100" rtl="0" algn="l">
              <a:lnSpc>
                <a:spcPct val="110000"/>
              </a:lnSpc>
              <a:spcBef>
                <a:spcPts val="500"/>
              </a:spcBef>
              <a:spcAft>
                <a:spcPts val="0"/>
              </a:spcAft>
              <a:buSzPts val="1400"/>
              <a:buFont typeface="Noto Sans Symbols"/>
              <a:buChar char="✔"/>
            </a:pPr>
            <a:r>
              <a:rPr lang="en-IE" sz="1400"/>
              <a:t>WHEN ADDING NUMBERS &amp; FLOATS TO STRINGS, YOU MUST CONVERT THEM TO STRINGS USING THE STR() FUNCTION: STR(NUM1)</a:t>
            </a:r>
            <a:endParaRPr/>
          </a:p>
          <a:p>
            <a:pPr indent="-342900" lvl="0" marL="342900" rtl="0" algn="l">
              <a:lnSpc>
                <a:spcPct val="110000"/>
              </a:lnSpc>
              <a:spcBef>
                <a:spcPts val="1000"/>
              </a:spcBef>
              <a:spcAft>
                <a:spcPts val="0"/>
              </a:spcAft>
              <a:buSzPts val="1400"/>
              <a:buFont typeface="Noto Sans Symbols"/>
              <a:buChar char="✔"/>
            </a:pPr>
            <a:r>
              <a:rPr lang="en-IE" sz="1400"/>
              <a:t>WE CAN MULTIPLY STRINGS USING THE * OPERATOR: PRINT(“HELLO” * 3) MAKES HELLOHELLOHELLO</a:t>
            </a:r>
            <a:endParaRPr sz="1400"/>
          </a:p>
          <a:p>
            <a:pPr indent="-342900" lvl="0" marL="342900" rtl="0" algn="l">
              <a:lnSpc>
                <a:spcPct val="110000"/>
              </a:lnSpc>
              <a:spcBef>
                <a:spcPts val="1000"/>
              </a:spcBef>
              <a:spcAft>
                <a:spcPts val="0"/>
              </a:spcAft>
              <a:buSzPts val="1400"/>
              <a:buFont typeface="Noto Sans Symbols"/>
              <a:buChar char="✔"/>
            </a:pPr>
            <a:r>
              <a:rPr lang="en-IE" sz="1400"/>
              <a:t>WE CAN USE THE FORMAT() FUNCTION TO CREATE AND PRINT FORMATTED STRINGS</a:t>
            </a:r>
            <a:endParaRPr/>
          </a:p>
          <a:p>
            <a:pPr indent="-228600" lvl="1" marL="685800" rtl="0" algn="l">
              <a:lnSpc>
                <a:spcPct val="110000"/>
              </a:lnSpc>
              <a:spcBef>
                <a:spcPts val="500"/>
              </a:spcBef>
              <a:spcAft>
                <a:spcPts val="0"/>
              </a:spcAft>
              <a:buSzPts val="1400"/>
              <a:buFont typeface="Noto Sans Symbols"/>
              <a:buChar char="✔"/>
            </a:pPr>
            <a:r>
              <a:rPr lang="en-IE" sz="1400"/>
              <a:t>ANIMAL = "FOX"</a:t>
            </a:r>
            <a:endParaRPr/>
          </a:p>
          <a:p>
            <a:pPr indent="-228600" lvl="1" marL="685800" rtl="0" algn="l">
              <a:lnSpc>
                <a:spcPct val="110000"/>
              </a:lnSpc>
              <a:spcBef>
                <a:spcPts val="500"/>
              </a:spcBef>
              <a:spcAft>
                <a:spcPts val="0"/>
              </a:spcAft>
              <a:buSzPts val="1400"/>
              <a:buFont typeface="Noto Sans Symbols"/>
              <a:buChar char="✔"/>
            </a:pPr>
            <a:r>
              <a:rPr lang="en-IE" sz="1400"/>
              <a:t>PRINT("MY FAVORITE ANIMAL IS A {0}".FORMAT(ANIMAL))</a:t>
            </a:r>
            <a:endParaRPr/>
          </a:p>
          <a:p>
            <a:pPr indent="-228600" lvl="0" marL="228600" rtl="0" algn="l">
              <a:lnSpc>
                <a:spcPct val="110000"/>
              </a:lnSpc>
              <a:spcBef>
                <a:spcPts val="1000"/>
              </a:spcBef>
              <a:spcAft>
                <a:spcPts val="0"/>
              </a:spcAft>
              <a:buSzPts val="1400"/>
              <a:buFont typeface="Noto Sans Symbols"/>
              <a:buChar char="✔"/>
            </a:pPr>
            <a:r>
              <a:rPr lang="en-IE" sz="1400"/>
              <a:t>THAT STRINGS HAVE AN INDEX THAT REFERS TO THE POSITION OF EACH CHARACTER (INDEXES START AT 0!)</a:t>
            </a:r>
            <a:endParaRPr/>
          </a:p>
          <a:p>
            <a:pPr indent="-228600" lvl="1" marL="685800" rtl="0" algn="l">
              <a:lnSpc>
                <a:spcPct val="110000"/>
              </a:lnSpc>
              <a:spcBef>
                <a:spcPts val="500"/>
              </a:spcBef>
              <a:spcAft>
                <a:spcPts val="0"/>
              </a:spcAft>
              <a:buSzPts val="1400"/>
              <a:buFont typeface="Noto Sans Symbols"/>
              <a:buChar char="✔"/>
            </a:pPr>
            <a:r>
              <a:rPr lang="en-IE" sz="1400"/>
              <a:t>WE CAN PRINT ANY CHARACTER OF A STRING BY CHOOSING ITS INDEX: PRINT(MY_STRING[3])</a:t>
            </a:r>
            <a:endParaRPr/>
          </a:p>
          <a:p>
            <a:pPr indent="-228600" lvl="1" marL="685800" rtl="0" algn="l">
              <a:lnSpc>
                <a:spcPct val="110000"/>
              </a:lnSpc>
              <a:spcBef>
                <a:spcPts val="500"/>
              </a:spcBef>
              <a:spcAft>
                <a:spcPts val="0"/>
              </a:spcAft>
              <a:buSzPts val="1400"/>
              <a:buFont typeface="Noto Sans Symbols"/>
              <a:buChar char="✔"/>
            </a:pPr>
            <a:r>
              <a:rPr lang="en-IE" sz="1400"/>
              <a:t>WE CAN CHOOSE TO TAKE A SLICE OF A STRING BY USING STRING SLICING: PRINT(MY_STRING[0:3])</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8"/>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EQUALITY OPERATORS </a:t>
            </a:r>
            <a:endParaRPr/>
          </a:p>
        </p:txBody>
      </p:sp>
      <p:sp>
        <p:nvSpPr>
          <p:cNvPr id="737" name="Google Shape;737;p58"/>
          <p:cNvSpPr txBox="1"/>
          <p:nvPr>
            <p:ph idx="1" type="body"/>
          </p:nvPr>
        </p:nvSpPr>
        <p:spPr>
          <a:xfrm>
            <a:off x="184558" y="1817236"/>
            <a:ext cx="11786532" cy="13255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20000"/>
              </a:lnSpc>
              <a:spcBef>
                <a:spcPts val="0"/>
              </a:spcBef>
              <a:spcAft>
                <a:spcPts val="0"/>
              </a:spcAft>
              <a:buSzPct val="100000"/>
              <a:buNone/>
            </a:pPr>
            <a:r>
              <a:rPr lang="en-IE" sz="2000"/>
              <a:t>WE WILL BE USING EQUALITY OPERATORS TO ASK QUESTIONS IN OUR PROGRAMS.</a:t>
            </a:r>
            <a:endParaRPr/>
          </a:p>
          <a:p>
            <a:pPr indent="0" lvl="0" marL="0" rtl="0" algn="ctr">
              <a:lnSpc>
                <a:spcPct val="120000"/>
              </a:lnSpc>
              <a:spcBef>
                <a:spcPts val="1000"/>
              </a:spcBef>
              <a:spcAft>
                <a:spcPts val="0"/>
              </a:spcAft>
              <a:buSzPct val="100000"/>
              <a:buNone/>
            </a:pPr>
            <a:r>
              <a:rPr lang="en-IE" sz="2000"/>
              <a:t>IF SOMETHING IS TRUE, DO THIS, ELSE IF SOMETHING IS FALSE THEN DO THIS INSTEAD.</a:t>
            </a:r>
            <a:endParaRPr/>
          </a:p>
          <a:p>
            <a:pPr indent="0" lvl="0" marL="0" rtl="0" algn="ctr">
              <a:lnSpc>
                <a:spcPct val="120000"/>
              </a:lnSpc>
              <a:spcBef>
                <a:spcPts val="1000"/>
              </a:spcBef>
              <a:spcAft>
                <a:spcPts val="0"/>
              </a:spcAft>
              <a:buSzPct val="100000"/>
              <a:buNone/>
            </a:pPr>
            <a:r>
              <a:rPr lang="en-IE"/>
              <a:t>SO LETS HAVE A LOOK AT THE EQUALITY OPERATORS WE SHOULD KNOW.</a:t>
            </a:r>
            <a:endParaRPr/>
          </a:p>
        </p:txBody>
      </p:sp>
      <p:graphicFrame>
        <p:nvGraphicFramePr>
          <p:cNvPr id="738" name="Google Shape;738;p58"/>
          <p:cNvGraphicFramePr/>
          <p:nvPr/>
        </p:nvGraphicFramePr>
        <p:xfrm>
          <a:off x="642690" y="3275639"/>
          <a:ext cx="3000000" cy="3000000"/>
        </p:xfrm>
        <a:graphic>
          <a:graphicData uri="http://schemas.openxmlformats.org/drawingml/2006/table">
            <a:tbl>
              <a:tblPr bandRow="1" firstRow="1">
                <a:noFill/>
                <a:tableStyleId>{A3125433-916B-4B71-ACFE-37B6D529B376}</a:tableStyleId>
              </a:tblPr>
              <a:tblGrid>
                <a:gridCol w="1105475"/>
                <a:gridCol w="2508300"/>
                <a:gridCol w="2978125"/>
                <a:gridCol w="4278350"/>
              </a:tblGrid>
              <a:tr h="370850">
                <a:tc>
                  <a:txBody>
                    <a:bodyPr/>
                    <a:lstStyle/>
                    <a:p>
                      <a:pPr indent="0" lvl="0" marL="0" marR="0" rtl="0" algn="ctr">
                        <a:spcBef>
                          <a:spcPts val="0"/>
                        </a:spcBef>
                        <a:spcAft>
                          <a:spcPts val="0"/>
                        </a:spcAft>
                        <a:buNone/>
                      </a:pPr>
                      <a:r>
                        <a:rPr lang="en-IE" sz="1800" u="none" cap="none" strike="noStrike"/>
                        <a:t>Operator</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Meaning</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Example</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In words</a:t>
                      </a:r>
                      <a:endParaRPr/>
                    </a:p>
                  </a:txBody>
                  <a:tcPr marT="45725" marB="45725" marR="91450" marL="91450"/>
                </a:tc>
              </a:tr>
              <a:tr h="370850">
                <a:tc>
                  <a:txBody>
                    <a:bodyPr/>
                    <a:lstStyle/>
                    <a:p>
                      <a:pPr indent="0" lvl="0" marL="0" marR="0" rtl="0" algn="ctr">
                        <a:spcBef>
                          <a:spcPts val="0"/>
                        </a:spcBef>
                        <a:spcAft>
                          <a:spcPts val="0"/>
                        </a:spcAft>
                        <a:buNone/>
                      </a:pPr>
                      <a:r>
                        <a:rPr lang="en-IE" sz="2400" u="none" cap="none" strike="noStrike"/>
                        <a:t>&gt;</a:t>
                      </a:r>
                      <a:endParaRPr b="1" sz="2400" u="none" cap="none" strike="noStrike"/>
                    </a:p>
                  </a:txBody>
                  <a:tcPr marT="45725" marB="45725" marR="91450" marL="91450"/>
                </a:tc>
                <a:tc>
                  <a:txBody>
                    <a:bodyPr/>
                    <a:lstStyle/>
                    <a:p>
                      <a:pPr indent="0" lvl="0" marL="0" marR="0" rtl="0" algn="ctr">
                        <a:spcBef>
                          <a:spcPts val="0"/>
                        </a:spcBef>
                        <a:spcAft>
                          <a:spcPts val="0"/>
                        </a:spcAft>
                        <a:buNone/>
                      </a:pPr>
                      <a:r>
                        <a:rPr lang="en-IE" sz="1800" u="none" cap="none" strike="noStrike"/>
                        <a:t>Greater than</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8 &gt; 6</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8 is greater than 6</a:t>
                      </a:r>
                      <a:endParaRPr/>
                    </a:p>
                  </a:txBody>
                  <a:tcPr marT="45725" marB="45725" marR="91450" marL="91450"/>
                </a:tc>
              </a:tr>
              <a:tr h="370850">
                <a:tc>
                  <a:txBody>
                    <a:bodyPr/>
                    <a:lstStyle/>
                    <a:p>
                      <a:pPr indent="0" lvl="0" marL="0" marR="0" rtl="0" algn="ctr">
                        <a:spcBef>
                          <a:spcPts val="0"/>
                        </a:spcBef>
                        <a:spcAft>
                          <a:spcPts val="0"/>
                        </a:spcAft>
                        <a:buNone/>
                      </a:pPr>
                      <a:r>
                        <a:rPr lang="en-IE" sz="2400" u="none" cap="none" strike="noStrike"/>
                        <a:t>&lt;</a:t>
                      </a:r>
                      <a:endParaRPr b="1" sz="2400" u="none" cap="none" strike="noStrike"/>
                    </a:p>
                  </a:txBody>
                  <a:tcPr marT="45725" marB="45725" marR="91450" marL="91450"/>
                </a:tc>
                <a:tc>
                  <a:txBody>
                    <a:bodyPr/>
                    <a:lstStyle/>
                    <a:p>
                      <a:pPr indent="0" lvl="0" marL="0" marR="0" rtl="0" algn="ctr">
                        <a:spcBef>
                          <a:spcPts val="0"/>
                        </a:spcBef>
                        <a:spcAft>
                          <a:spcPts val="0"/>
                        </a:spcAft>
                        <a:buNone/>
                      </a:pPr>
                      <a:r>
                        <a:rPr lang="en-IE" sz="1800" u="none" cap="none" strike="noStrike"/>
                        <a:t>Less than</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4 &lt; 9</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4 is less than 9</a:t>
                      </a:r>
                      <a:endParaRPr/>
                    </a:p>
                  </a:txBody>
                  <a:tcPr marT="45725" marB="45725" marR="91450" marL="91450"/>
                </a:tc>
              </a:tr>
              <a:tr h="370850">
                <a:tc>
                  <a:txBody>
                    <a:bodyPr/>
                    <a:lstStyle/>
                    <a:p>
                      <a:pPr indent="0" lvl="0" marL="0" marR="0" rtl="0" algn="ctr">
                        <a:spcBef>
                          <a:spcPts val="0"/>
                        </a:spcBef>
                        <a:spcAft>
                          <a:spcPts val="0"/>
                        </a:spcAft>
                        <a:buNone/>
                      </a:pPr>
                      <a:r>
                        <a:rPr lang="en-IE" sz="2400" u="none" cap="none" strike="noStrike"/>
                        <a:t>==</a:t>
                      </a:r>
                      <a:endParaRPr b="1" sz="2400" u="none" cap="none" strike="noStrike"/>
                    </a:p>
                  </a:txBody>
                  <a:tcPr marT="45725" marB="45725" marR="91450" marL="91450"/>
                </a:tc>
                <a:tc>
                  <a:txBody>
                    <a:bodyPr/>
                    <a:lstStyle/>
                    <a:p>
                      <a:pPr indent="0" lvl="0" marL="0" marR="0" rtl="0" algn="ctr">
                        <a:spcBef>
                          <a:spcPts val="0"/>
                        </a:spcBef>
                        <a:spcAft>
                          <a:spcPts val="0"/>
                        </a:spcAft>
                        <a:buNone/>
                      </a:pPr>
                      <a:r>
                        <a:rPr lang="en-IE" sz="1800" u="none" cap="none" strike="noStrike"/>
                        <a:t>Equal to</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10 == 10</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10 is equal to 10</a:t>
                      </a:r>
                      <a:endParaRPr/>
                    </a:p>
                  </a:txBody>
                  <a:tcPr marT="45725" marB="45725" marR="91450" marL="91450"/>
                </a:tc>
              </a:tr>
              <a:tr h="370850">
                <a:tc>
                  <a:txBody>
                    <a:bodyPr/>
                    <a:lstStyle/>
                    <a:p>
                      <a:pPr indent="0" lvl="0" marL="0" marR="0" rtl="0" algn="ctr">
                        <a:spcBef>
                          <a:spcPts val="0"/>
                        </a:spcBef>
                        <a:spcAft>
                          <a:spcPts val="0"/>
                        </a:spcAft>
                        <a:buNone/>
                      </a:pPr>
                      <a:r>
                        <a:rPr lang="en-IE" sz="2400" u="none" cap="none" strike="noStrike"/>
                        <a:t>&lt;=</a:t>
                      </a:r>
                      <a:endParaRPr b="1" sz="2400" u="none" cap="none" strike="noStrike"/>
                    </a:p>
                  </a:txBody>
                  <a:tcPr marT="45725" marB="45725" marR="91450" marL="91450"/>
                </a:tc>
                <a:tc>
                  <a:txBody>
                    <a:bodyPr/>
                    <a:lstStyle/>
                    <a:p>
                      <a:pPr indent="0" lvl="0" marL="0" marR="0" rtl="0" algn="ctr">
                        <a:spcBef>
                          <a:spcPts val="0"/>
                        </a:spcBef>
                        <a:spcAft>
                          <a:spcPts val="0"/>
                        </a:spcAft>
                        <a:buNone/>
                      </a:pPr>
                      <a:r>
                        <a:rPr lang="en-IE" sz="1800" u="none" cap="none" strike="noStrike"/>
                        <a:t>Less than or equal to</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3 &lt;= 4</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3 is less than or equal to 4</a:t>
                      </a:r>
                      <a:endParaRPr/>
                    </a:p>
                  </a:txBody>
                  <a:tcPr marT="45725" marB="45725" marR="91450" marL="91450"/>
                </a:tc>
              </a:tr>
              <a:tr h="370850">
                <a:tc>
                  <a:txBody>
                    <a:bodyPr/>
                    <a:lstStyle/>
                    <a:p>
                      <a:pPr indent="0" lvl="0" marL="0" marR="0" rtl="0" algn="ctr">
                        <a:spcBef>
                          <a:spcPts val="0"/>
                        </a:spcBef>
                        <a:spcAft>
                          <a:spcPts val="0"/>
                        </a:spcAft>
                        <a:buNone/>
                      </a:pPr>
                      <a:r>
                        <a:rPr lang="en-IE" sz="2400" u="none" cap="none" strike="noStrike"/>
                        <a:t>&gt;=</a:t>
                      </a:r>
                      <a:endParaRPr b="1" sz="2400" u="none" cap="none" strike="noStrike"/>
                    </a:p>
                  </a:txBody>
                  <a:tcPr marT="45725" marB="45725" marR="91450" marL="91450"/>
                </a:tc>
                <a:tc>
                  <a:txBody>
                    <a:bodyPr/>
                    <a:lstStyle/>
                    <a:p>
                      <a:pPr indent="0" lvl="0" marL="0" marR="0" rtl="0" algn="ctr">
                        <a:spcBef>
                          <a:spcPts val="0"/>
                        </a:spcBef>
                        <a:spcAft>
                          <a:spcPts val="0"/>
                        </a:spcAft>
                        <a:buNone/>
                      </a:pPr>
                      <a:r>
                        <a:rPr lang="en-IE" sz="1800" u="none" cap="none" strike="noStrike"/>
                        <a:t>Greater than or equal to</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7 &gt;= 7</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7 is greater than or equal to 7</a:t>
                      </a:r>
                      <a:endParaRPr/>
                    </a:p>
                  </a:txBody>
                  <a:tcPr marT="45725" marB="45725" marR="91450" marL="91450"/>
                </a:tc>
              </a:tr>
              <a:tr h="370850">
                <a:tc>
                  <a:txBody>
                    <a:bodyPr/>
                    <a:lstStyle/>
                    <a:p>
                      <a:pPr indent="0" lvl="0" marL="0" marR="0" rtl="0" algn="ctr">
                        <a:spcBef>
                          <a:spcPts val="0"/>
                        </a:spcBef>
                        <a:spcAft>
                          <a:spcPts val="0"/>
                        </a:spcAft>
                        <a:buNone/>
                      </a:pPr>
                      <a:r>
                        <a:rPr lang="en-IE" sz="2400" u="none" cap="none" strike="noStrike"/>
                        <a:t>!=</a:t>
                      </a:r>
                      <a:endParaRPr b="1" sz="2400" u="none" cap="none" strike="noStrike"/>
                    </a:p>
                  </a:txBody>
                  <a:tcPr marT="45725" marB="45725" marR="91450" marL="91450"/>
                </a:tc>
                <a:tc>
                  <a:txBody>
                    <a:bodyPr/>
                    <a:lstStyle/>
                    <a:p>
                      <a:pPr indent="0" lvl="0" marL="0" marR="0" rtl="0" algn="ctr">
                        <a:spcBef>
                          <a:spcPts val="0"/>
                        </a:spcBef>
                        <a:spcAft>
                          <a:spcPts val="0"/>
                        </a:spcAft>
                        <a:buNone/>
                      </a:pPr>
                      <a:r>
                        <a:rPr lang="en-IE" sz="1800" u="none" cap="none" strike="noStrike"/>
                        <a:t>Not equal to</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11 != 4</a:t>
                      </a:r>
                      <a:endParaRPr/>
                    </a:p>
                  </a:txBody>
                  <a:tcPr marT="45725" marB="45725" marR="91450" marL="91450"/>
                </a:tc>
                <a:tc>
                  <a:txBody>
                    <a:bodyPr/>
                    <a:lstStyle/>
                    <a:p>
                      <a:pPr indent="0" lvl="0" marL="0" marR="0" rtl="0" algn="ctr">
                        <a:spcBef>
                          <a:spcPts val="0"/>
                        </a:spcBef>
                        <a:spcAft>
                          <a:spcPts val="0"/>
                        </a:spcAft>
                        <a:buNone/>
                      </a:pPr>
                      <a:r>
                        <a:rPr lang="en-IE" sz="1800" u="none" cap="none" strike="noStrike"/>
                        <a:t>11 is not equal to 4</a:t>
                      </a:r>
                      <a:endParaRPr/>
                    </a:p>
                  </a:txBody>
                  <a:tcPr marT="45725" marB="45725" marR="91450" marL="91450"/>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9"/>
          <p:cNvSpPr/>
          <p:nvPr/>
        </p:nvSpPr>
        <p:spPr>
          <a:xfrm>
            <a:off x="1210277" y="0"/>
            <a:ext cx="9771446" cy="6858000"/>
          </a:xfrm>
          <a:custGeom>
            <a:rect b="b" l="l" r="r" t="t"/>
            <a:pathLst>
              <a:path extrusionOk="0" h="6858000" w="9771446">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rgbClr val="D8D8D8">
              <a:alpha val="6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A picture containing green, drawing&#10;&#10;Description automatically generated" id="744" name="Google Shape;744;p59"/>
          <p:cNvPicPr preferRelativeResize="0"/>
          <p:nvPr/>
        </p:nvPicPr>
        <p:blipFill rotWithShape="1">
          <a:blip r:embed="rId3">
            <a:alphaModFix/>
          </a:blip>
          <a:srcRect b="12186" l="0" r="0" t="13840"/>
          <a:stretch/>
        </p:blipFill>
        <p:spPr>
          <a:xfrm>
            <a:off x="1460597" y="10"/>
            <a:ext cx="9270806" cy="6857990"/>
          </a:xfrm>
          <a:custGeom>
            <a:rect b="b" l="l" r="r" t="t"/>
            <a:pathLst>
              <a:path extrusionOk="0" h="6858000" w="9270806">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6"/>
          <p:cNvSpPr txBox="1"/>
          <p:nvPr>
            <p:ph type="title"/>
          </p:nvPr>
        </p:nvSpPr>
        <p:spPr>
          <a:xfrm>
            <a:off x="1179576" y="822960"/>
            <a:ext cx="9829800" cy="13258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Twentieth Century"/>
              <a:buNone/>
            </a:pPr>
            <a:r>
              <a:rPr lang="en-IE">
                <a:solidFill>
                  <a:srgbClr val="000000"/>
                </a:solidFill>
              </a:rPr>
              <a:t>PRINTING TO THE SCREEN</a:t>
            </a:r>
            <a:endParaRPr>
              <a:solidFill>
                <a:srgbClr val="000000"/>
              </a:solidFill>
            </a:endParaRPr>
          </a:p>
        </p:txBody>
      </p:sp>
      <p:sp>
        <p:nvSpPr>
          <p:cNvPr id="242" name="Google Shape;242;p6"/>
          <p:cNvSpPr txBox="1"/>
          <p:nvPr>
            <p:ph idx="1" type="body"/>
          </p:nvPr>
        </p:nvSpPr>
        <p:spPr>
          <a:xfrm>
            <a:off x="969830" y="2501433"/>
            <a:ext cx="5906214" cy="3227626"/>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0"/>
              </a:spcBef>
              <a:spcAft>
                <a:spcPts val="0"/>
              </a:spcAft>
              <a:buSzPts val="2400"/>
              <a:buNone/>
            </a:pPr>
            <a:r>
              <a:rPr b="1" lang="en-IE" sz="2400">
                <a:solidFill>
                  <a:srgbClr val="000000"/>
                </a:solidFill>
              </a:rPr>
              <a:t>STRINGS</a:t>
            </a:r>
            <a:endParaRPr b="1" sz="2400">
              <a:solidFill>
                <a:srgbClr val="000000"/>
              </a:solidFill>
            </a:endParaRPr>
          </a:p>
          <a:p>
            <a:pPr indent="0" lvl="0" marL="0" rtl="0" algn="l">
              <a:lnSpc>
                <a:spcPct val="120000"/>
              </a:lnSpc>
              <a:spcBef>
                <a:spcPts val="1000"/>
              </a:spcBef>
              <a:spcAft>
                <a:spcPts val="0"/>
              </a:spcAft>
              <a:buSzPts val="2000"/>
              <a:buNone/>
            </a:pPr>
            <a:r>
              <a:rPr b="1" lang="en-IE" sz="2000">
                <a:solidFill>
                  <a:srgbClr val="000000"/>
                </a:solidFill>
              </a:rPr>
              <a:t>STRINGS</a:t>
            </a:r>
            <a:r>
              <a:rPr lang="en-IE" sz="2000">
                <a:solidFill>
                  <a:srgbClr val="000000"/>
                </a:solidFill>
              </a:rPr>
              <a:t> IN PYTHON ARE </a:t>
            </a:r>
            <a:r>
              <a:rPr b="1" lang="en-IE" sz="2000">
                <a:solidFill>
                  <a:srgbClr val="000000"/>
                </a:solidFill>
              </a:rPr>
              <a:t>GROUPS OF</a:t>
            </a:r>
            <a:r>
              <a:rPr lang="en-IE" sz="2000">
                <a:solidFill>
                  <a:srgbClr val="000000"/>
                </a:solidFill>
              </a:rPr>
              <a:t> </a:t>
            </a:r>
            <a:r>
              <a:rPr b="1" lang="en-IE" sz="2000">
                <a:solidFill>
                  <a:srgbClr val="000000"/>
                </a:solidFill>
              </a:rPr>
              <a:t>2 OR MORE CHARACTERS</a:t>
            </a:r>
            <a:r>
              <a:rPr lang="en-IE" sz="2000">
                <a:solidFill>
                  <a:srgbClr val="000000"/>
                </a:solidFill>
              </a:rPr>
              <a:t>. </a:t>
            </a:r>
            <a:endParaRPr sz="2000">
              <a:solidFill>
                <a:srgbClr val="000000"/>
              </a:solidFill>
            </a:endParaRPr>
          </a:p>
          <a:p>
            <a:pPr indent="0" lvl="0" marL="0" rtl="0" algn="l">
              <a:lnSpc>
                <a:spcPct val="120000"/>
              </a:lnSpc>
              <a:spcBef>
                <a:spcPts val="1000"/>
              </a:spcBef>
              <a:spcAft>
                <a:spcPts val="0"/>
              </a:spcAft>
              <a:buSzPts val="2000"/>
              <a:buNone/>
            </a:pPr>
            <a:r>
              <a:rPr lang="en-IE" sz="2000">
                <a:solidFill>
                  <a:srgbClr val="000000"/>
                </a:solidFill>
              </a:rPr>
              <a:t>JUST LIKE WITH A CHARACTER, WHEN WE WANT TO CREATE A STRING, WE MUST SURROUND IT BY QUOTATION MARKS “ ”</a:t>
            </a:r>
            <a:endParaRPr sz="2000">
              <a:solidFill>
                <a:srgbClr val="000000"/>
              </a:solidFill>
            </a:endParaRPr>
          </a:p>
          <a:p>
            <a:pPr indent="0" lvl="0" marL="0" rtl="0" algn="l">
              <a:lnSpc>
                <a:spcPct val="120000"/>
              </a:lnSpc>
              <a:spcBef>
                <a:spcPts val="1000"/>
              </a:spcBef>
              <a:spcAft>
                <a:spcPts val="0"/>
              </a:spcAft>
              <a:buSzPts val="2000"/>
              <a:buNone/>
            </a:pPr>
            <a:r>
              <a:rPr lang="en-IE" sz="2000">
                <a:solidFill>
                  <a:srgbClr val="000000"/>
                </a:solidFill>
              </a:rPr>
              <a:t>SO THE </a:t>
            </a:r>
            <a:r>
              <a:rPr b="1" lang="en-IE" sz="2000">
                <a:solidFill>
                  <a:srgbClr val="000000"/>
                </a:solidFill>
              </a:rPr>
              <a:t>ONE</a:t>
            </a:r>
            <a:r>
              <a:rPr lang="en-IE" sz="2000">
                <a:solidFill>
                  <a:srgbClr val="000000"/>
                </a:solidFill>
              </a:rPr>
              <a:t> </a:t>
            </a:r>
            <a:r>
              <a:rPr b="1" lang="en-IE" sz="2000">
                <a:solidFill>
                  <a:srgbClr val="000000"/>
                </a:solidFill>
              </a:rPr>
              <a:t>STRING</a:t>
            </a:r>
            <a:r>
              <a:rPr lang="en-IE" sz="2000">
                <a:solidFill>
                  <a:srgbClr val="000000"/>
                </a:solidFill>
              </a:rPr>
              <a:t>:</a:t>
            </a:r>
            <a:endParaRPr sz="2000">
              <a:solidFill>
                <a:srgbClr val="000000"/>
              </a:solidFill>
            </a:endParaRPr>
          </a:p>
          <a:p>
            <a:pPr indent="0" lvl="0" marL="0" rtl="0" algn="l">
              <a:lnSpc>
                <a:spcPct val="120000"/>
              </a:lnSpc>
              <a:spcBef>
                <a:spcPts val="1000"/>
              </a:spcBef>
              <a:spcAft>
                <a:spcPts val="0"/>
              </a:spcAft>
              <a:buSzPts val="2000"/>
              <a:buNone/>
            </a:pPr>
            <a:r>
              <a:rPr b="1" lang="en-IE" sz="2000">
                <a:solidFill>
                  <a:srgbClr val="000000"/>
                </a:solidFill>
              </a:rPr>
              <a:t>“PYTHON”</a:t>
            </a:r>
            <a:endParaRPr b="1" sz="2000">
              <a:solidFill>
                <a:srgbClr val="000000"/>
              </a:solidFill>
            </a:endParaRPr>
          </a:p>
          <a:p>
            <a:pPr indent="0" lvl="0" marL="0" rtl="0" algn="l">
              <a:lnSpc>
                <a:spcPct val="120000"/>
              </a:lnSpc>
              <a:spcBef>
                <a:spcPts val="1000"/>
              </a:spcBef>
              <a:spcAft>
                <a:spcPts val="0"/>
              </a:spcAft>
              <a:buSzPts val="2000"/>
              <a:buNone/>
            </a:pPr>
            <a:r>
              <a:rPr lang="en-IE" sz="2000">
                <a:solidFill>
                  <a:srgbClr val="000000"/>
                </a:solidFill>
              </a:rPr>
              <a:t>IS MADE UP OF THE </a:t>
            </a:r>
            <a:r>
              <a:rPr b="1" lang="en-IE" sz="2000">
                <a:solidFill>
                  <a:srgbClr val="000000"/>
                </a:solidFill>
              </a:rPr>
              <a:t>SIX INDIVIDUAL CHARACTERS</a:t>
            </a:r>
            <a:r>
              <a:rPr lang="en-IE" sz="2000">
                <a:solidFill>
                  <a:srgbClr val="000000"/>
                </a:solidFill>
              </a:rPr>
              <a:t>:</a:t>
            </a:r>
            <a:endParaRPr sz="2000">
              <a:solidFill>
                <a:srgbClr val="000000"/>
              </a:solidFill>
            </a:endParaRPr>
          </a:p>
          <a:p>
            <a:pPr indent="0" lvl="0" marL="0" rtl="0" algn="l">
              <a:lnSpc>
                <a:spcPct val="120000"/>
              </a:lnSpc>
              <a:spcBef>
                <a:spcPts val="1000"/>
              </a:spcBef>
              <a:spcAft>
                <a:spcPts val="0"/>
              </a:spcAft>
              <a:buSzPts val="2000"/>
              <a:buNone/>
            </a:pPr>
            <a:r>
              <a:rPr b="1" lang="en-IE" sz="2000">
                <a:solidFill>
                  <a:srgbClr val="000000"/>
                </a:solidFill>
              </a:rPr>
              <a:t>“P” “Y” “T” “H” “O” “N”</a:t>
            </a:r>
            <a:endParaRPr b="1" sz="2000">
              <a:solidFill>
                <a:srgbClr val="000000"/>
              </a:solidFill>
            </a:endParaRPr>
          </a:p>
        </p:txBody>
      </p:sp>
      <p:pic>
        <p:nvPicPr>
          <p:cNvPr descr="A close up of a logo&#10;&#10;Description automatically generated" id="243" name="Google Shape;243;p6"/>
          <p:cNvPicPr preferRelativeResize="0"/>
          <p:nvPr/>
        </p:nvPicPr>
        <p:blipFill rotWithShape="1">
          <a:blip r:embed="rId3">
            <a:alphaModFix/>
          </a:blip>
          <a:srcRect b="-3" l="1552" r="3093" t="0"/>
          <a:stretch/>
        </p:blipFill>
        <p:spPr>
          <a:xfrm>
            <a:off x="6875971" y="2646579"/>
            <a:ext cx="4354649" cy="322662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748" name="Shape 748"/>
        <p:cNvGrpSpPr/>
        <p:nvPr/>
      </p:nvGrpSpPr>
      <p:grpSpPr>
        <a:xfrm>
          <a:off x="0" y="0"/>
          <a:ext cx="0" cy="0"/>
          <a:chOff x="0" y="0"/>
          <a:chExt cx="0" cy="0"/>
        </a:xfrm>
      </p:grpSpPr>
      <p:sp>
        <p:nvSpPr>
          <p:cNvPr id="749" name="Google Shape;749;p60"/>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A person reaching for a paper on a table full of paper and sticky notes" id="750" name="Google Shape;750;p60"/>
          <p:cNvPicPr preferRelativeResize="0"/>
          <p:nvPr/>
        </p:nvPicPr>
        <p:blipFill rotWithShape="1">
          <a:blip r:embed="rId3">
            <a:alphaModFix/>
          </a:blip>
          <a:srcRect b="-1" l="29916" r="30909" t="0"/>
          <a:stretch/>
        </p:blipFill>
        <p:spPr>
          <a:xfrm>
            <a:off x="20" y="10"/>
            <a:ext cx="4024741" cy="6857990"/>
          </a:xfrm>
          <a:prstGeom prst="rect">
            <a:avLst/>
          </a:prstGeom>
          <a:noFill/>
          <a:ln>
            <a:noFill/>
          </a:ln>
        </p:spPr>
      </p:pic>
      <p:sp>
        <p:nvSpPr>
          <p:cNvPr id="751" name="Google Shape;751;p60"/>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52" name="Google Shape;752;p60"/>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753" name="Google Shape;753;p60"/>
          <p:cNvSpPr txBox="1"/>
          <p:nvPr>
            <p:ph type="title"/>
          </p:nvPr>
        </p:nvSpPr>
        <p:spPr>
          <a:xfrm>
            <a:off x="4465050" y="618517"/>
            <a:ext cx="667288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IF STATEMENT</a:t>
            </a:r>
            <a:endParaRPr/>
          </a:p>
        </p:txBody>
      </p:sp>
      <p:sp>
        <p:nvSpPr>
          <p:cNvPr id="754" name="Google Shape;754;p60"/>
          <p:cNvSpPr txBox="1"/>
          <p:nvPr>
            <p:ph idx="1" type="body"/>
          </p:nvPr>
        </p:nvSpPr>
        <p:spPr>
          <a:xfrm>
            <a:off x="4465048" y="2367092"/>
            <a:ext cx="6672887" cy="3424107"/>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700"/>
              <a:buNone/>
            </a:pPr>
            <a:r>
              <a:rPr lang="en-IE" sz="1700"/>
              <a:t>WE HAVE LEARNED HOW TO TAKE IN DATA FROM THE USER AND HOW TO PERFORM MATHEMATICAL AND STRING OPERATIONS.</a:t>
            </a:r>
            <a:endParaRPr/>
          </a:p>
          <a:p>
            <a:pPr indent="0" lvl="0" marL="0" rtl="0" algn="l">
              <a:lnSpc>
                <a:spcPct val="110000"/>
              </a:lnSpc>
              <a:spcBef>
                <a:spcPts val="1000"/>
              </a:spcBef>
              <a:spcAft>
                <a:spcPts val="0"/>
              </a:spcAft>
              <a:buSzPts val="1700"/>
              <a:buNone/>
            </a:pPr>
            <a:r>
              <a:t/>
            </a:r>
            <a:endParaRPr sz="1700"/>
          </a:p>
          <a:p>
            <a:pPr indent="0" lvl="0" marL="0" rtl="0" algn="l">
              <a:lnSpc>
                <a:spcPct val="110000"/>
              </a:lnSpc>
              <a:spcBef>
                <a:spcPts val="1000"/>
              </a:spcBef>
              <a:spcAft>
                <a:spcPts val="0"/>
              </a:spcAft>
              <a:buSzPts val="1700"/>
              <a:buNone/>
            </a:pPr>
            <a:r>
              <a:rPr lang="en-IE" sz="1700"/>
              <a:t>THESE SKILLS ARE REALLY IMPORTANT IN PROGRAMMING BUT NOW IT IS TIME TO TAKE THE NEXT STEP!</a:t>
            </a:r>
            <a:endParaRPr/>
          </a:p>
          <a:p>
            <a:pPr indent="0" lvl="0" marL="0" rtl="0" algn="l">
              <a:lnSpc>
                <a:spcPct val="110000"/>
              </a:lnSpc>
              <a:spcBef>
                <a:spcPts val="1000"/>
              </a:spcBef>
              <a:spcAft>
                <a:spcPts val="0"/>
              </a:spcAft>
              <a:buSzPts val="1700"/>
              <a:buNone/>
            </a:pPr>
            <a:r>
              <a:t/>
            </a:r>
            <a:endParaRPr sz="1700"/>
          </a:p>
          <a:p>
            <a:pPr indent="0" lvl="0" marL="0" rtl="0" algn="l">
              <a:lnSpc>
                <a:spcPct val="110000"/>
              </a:lnSpc>
              <a:spcBef>
                <a:spcPts val="1000"/>
              </a:spcBef>
              <a:spcAft>
                <a:spcPts val="0"/>
              </a:spcAft>
              <a:buSzPts val="1700"/>
              <a:buNone/>
            </a:pPr>
            <a:r>
              <a:rPr lang="en-IE" sz="1700"/>
              <a:t>WE ARE GOING TO ASK OUR PROGRAMS QUESTIONS AND DEPENDING ON THE ANSWERS, OUR PROGRAMS WILL PERFORM A CERTAIN TASK.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1"/>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IF STATEMENT</a:t>
            </a:r>
            <a:endParaRPr/>
          </a:p>
        </p:txBody>
      </p:sp>
      <p:sp>
        <p:nvSpPr>
          <p:cNvPr id="760" name="Google Shape;760;p61"/>
          <p:cNvSpPr txBox="1"/>
          <p:nvPr>
            <p:ph idx="1" type="body"/>
          </p:nvPr>
        </p:nvSpPr>
        <p:spPr>
          <a:xfrm>
            <a:off x="838200" y="1825625"/>
            <a:ext cx="10515600" cy="1880101"/>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lang="en-IE"/>
              <a:t>LETS BUILD A PROGRAM THAT DETERMINES WHETHER OR NOT A PERSON CAN DRIVE BASED ON THEIR AGE.</a:t>
            </a:r>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lang="en-IE"/>
              <a:t>SO, WHAT INPUTS WILL OUR PROGRAM NEED?</a:t>
            </a:r>
            <a:endParaRPr/>
          </a:p>
        </p:txBody>
      </p:sp>
      <p:sp>
        <p:nvSpPr>
          <p:cNvPr id="761" name="Google Shape;761;p61"/>
          <p:cNvSpPr txBox="1"/>
          <p:nvPr/>
        </p:nvSpPr>
        <p:spPr>
          <a:xfrm>
            <a:off x="838200" y="3575968"/>
            <a:ext cx="10515600" cy="5293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Inputs: age</a:t>
            </a:r>
            <a:endParaRPr/>
          </a:p>
        </p:txBody>
      </p:sp>
      <p:sp>
        <p:nvSpPr>
          <p:cNvPr id="762" name="Google Shape;762;p61"/>
          <p:cNvSpPr txBox="1"/>
          <p:nvPr/>
        </p:nvSpPr>
        <p:spPr>
          <a:xfrm>
            <a:off x="838200" y="4612774"/>
            <a:ext cx="10515600" cy="18801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In Ireland people need to be 17 years old to drive, so based on this and the data taken in from the user, our program will tell people if they can drive or not.</a:t>
            </a:r>
            <a:endParaRPr/>
          </a:p>
        </p:txBody>
      </p:sp>
      <p:pic>
        <p:nvPicPr>
          <p:cNvPr descr="A close up of a car&#10;&#10;Description automatically generated" id="763" name="Google Shape;763;p61"/>
          <p:cNvPicPr preferRelativeResize="0"/>
          <p:nvPr/>
        </p:nvPicPr>
        <p:blipFill rotWithShape="1">
          <a:blip r:embed="rId3">
            <a:alphaModFix/>
          </a:blip>
          <a:srcRect b="0" l="0" r="0" t="0"/>
          <a:stretch/>
        </p:blipFill>
        <p:spPr>
          <a:xfrm>
            <a:off x="7403759" y="2433852"/>
            <a:ext cx="3347580" cy="22842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2"/>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69" name="Google Shape;769;p62"/>
          <p:cNvSpPr txBox="1"/>
          <p:nvPr>
            <p:ph type="title"/>
          </p:nvPr>
        </p:nvSpPr>
        <p:spPr>
          <a:xfrm>
            <a:off x="621629" y="640080"/>
            <a:ext cx="4225290" cy="55788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Twentieth Century"/>
              <a:buNone/>
            </a:pPr>
            <a:r>
              <a:rPr lang="en-IE">
                <a:solidFill>
                  <a:srgbClr val="FFFFFF"/>
                </a:solidFill>
              </a:rPr>
              <a:t>AN ALGORITHM IS A SET OF STEPS TO BE FOLLOWED TO SOLVE A PROBLEM.</a:t>
            </a:r>
            <a:br>
              <a:rPr lang="en-IE">
                <a:solidFill>
                  <a:srgbClr val="FFFFFF"/>
                </a:solidFill>
              </a:rPr>
            </a:br>
            <a:r>
              <a:rPr lang="en-IE">
                <a:solidFill>
                  <a:srgbClr val="FFFFFF"/>
                </a:solidFill>
              </a:rPr>
              <a:t> </a:t>
            </a:r>
            <a:br>
              <a:rPr lang="en-IE">
                <a:solidFill>
                  <a:srgbClr val="FFFFFF"/>
                </a:solidFill>
              </a:rPr>
            </a:br>
            <a:r>
              <a:rPr lang="en-IE">
                <a:solidFill>
                  <a:srgbClr val="FFFFFF"/>
                </a:solidFill>
              </a:rPr>
              <a:t>THIS IS WHAT THE ALGORITHM FOR OUR PROGRAM WOULD LOOK LIKE</a:t>
            </a:r>
            <a:endParaRPr/>
          </a:p>
        </p:txBody>
      </p:sp>
      <p:pic>
        <p:nvPicPr>
          <p:cNvPr descr="A close up of a logo&#10;&#10;Description automatically generated" id="770" name="Google Shape;770;p62"/>
          <p:cNvPicPr preferRelativeResize="0"/>
          <p:nvPr>
            <p:ph idx="1" type="body"/>
          </p:nvPr>
        </p:nvPicPr>
        <p:blipFill rotWithShape="1">
          <a:blip r:embed="rId3">
            <a:alphaModFix/>
          </a:blip>
          <a:srcRect b="0" l="142" r="0" t="0"/>
          <a:stretch/>
        </p:blipFill>
        <p:spPr>
          <a:xfrm>
            <a:off x="5632671" y="199292"/>
            <a:ext cx="6321231" cy="645941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774" name="Shape 774"/>
        <p:cNvGrpSpPr/>
        <p:nvPr/>
      </p:nvGrpSpPr>
      <p:grpSpPr>
        <a:xfrm>
          <a:off x="0" y="0"/>
          <a:ext cx="0" cy="0"/>
          <a:chOff x="0" y="0"/>
          <a:chExt cx="0" cy="0"/>
        </a:xfrm>
      </p:grpSpPr>
      <p:sp>
        <p:nvSpPr>
          <p:cNvPr id="775" name="Google Shape;775;p63"/>
          <p:cNvSpPr/>
          <p:nvPr/>
        </p:nvSpPr>
        <p:spPr>
          <a:xfrm>
            <a:off x="0" y="1"/>
            <a:ext cx="12191999"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76" name="Google Shape;776;p63"/>
          <p:cNvSpPr/>
          <p:nvPr/>
        </p:nvSpPr>
        <p:spPr>
          <a:xfrm>
            <a:off x="0" y="0"/>
            <a:ext cx="4013876" cy="6858000"/>
          </a:xfrm>
          <a:prstGeom prst="rect">
            <a:avLst/>
          </a:prstGeom>
          <a:gradFill>
            <a:gsLst>
              <a:gs pos="0">
                <a:srgbClr val="636363"/>
              </a:gs>
              <a:gs pos="100000">
                <a:schemeClr val="dk1"/>
              </a:gs>
            </a:gsLst>
            <a:lin ang="5400000" scaled="0"/>
          </a:gra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77" name="Google Shape;777;p63"/>
          <p:cNvPicPr preferRelativeResize="0"/>
          <p:nvPr/>
        </p:nvPicPr>
        <p:blipFill rotWithShape="1">
          <a:blip r:embed="rId3">
            <a:alphaModFix/>
          </a:blip>
          <a:srcRect b="73004" l="0" r="77037" t="0"/>
          <a:stretch/>
        </p:blipFill>
        <p:spPr>
          <a:xfrm>
            <a:off x="1" y="-2"/>
            <a:ext cx="3321978" cy="2196792"/>
          </a:xfrm>
          <a:prstGeom prst="rect">
            <a:avLst/>
          </a:prstGeom>
          <a:noFill/>
          <a:ln>
            <a:noFill/>
          </a:ln>
        </p:spPr>
      </p:pic>
      <p:sp>
        <p:nvSpPr>
          <p:cNvPr id="778" name="Google Shape;778;p63"/>
          <p:cNvSpPr txBox="1"/>
          <p:nvPr>
            <p:ph type="title"/>
          </p:nvPr>
        </p:nvSpPr>
        <p:spPr>
          <a:xfrm>
            <a:off x="959896" y="960814"/>
            <a:ext cx="2732249" cy="4912936"/>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wentieth Century"/>
              <a:buNone/>
            </a:pPr>
            <a:r>
              <a:rPr b="1" lang="en-IE" sz="4000">
                <a:solidFill>
                  <a:schemeClr val="lt1"/>
                </a:solidFill>
              </a:rPr>
              <a:t>THE IF STATEMENT</a:t>
            </a:r>
            <a:endParaRPr/>
          </a:p>
        </p:txBody>
      </p:sp>
      <p:sp>
        <p:nvSpPr>
          <p:cNvPr id="779" name="Google Shape;779;p63"/>
          <p:cNvSpPr txBox="1"/>
          <p:nvPr>
            <p:ph idx="1" type="body"/>
          </p:nvPr>
        </p:nvSpPr>
        <p:spPr>
          <a:xfrm>
            <a:off x="4979078" y="960814"/>
            <a:ext cx="6247722" cy="5516186"/>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SzPts val="1800"/>
              <a:buNone/>
            </a:pPr>
            <a:r>
              <a:rPr lang="en-IE" sz="1800"/>
              <a:t>SO WHAT DOES THIS LOOK LIKE IN OUR CODE?</a:t>
            </a:r>
            <a:endParaRPr/>
          </a:p>
          <a:p>
            <a:pPr indent="0" lvl="0" marL="0" rtl="0" algn="l">
              <a:lnSpc>
                <a:spcPct val="110000"/>
              </a:lnSpc>
              <a:spcBef>
                <a:spcPts val="1000"/>
              </a:spcBef>
              <a:spcAft>
                <a:spcPts val="0"/>
              </a:spcAft>
              <a:buSzPts val="1800"/>
              <a:buNone/>
            </a:pPr>
            <a:r>
              <a:rPr lang="en-IE" sz="1800"/>
              <a:t>      AGE = INT(INPUT(“PLEASE ENTER YOUR AGE"))</a:t>
            </a:r>
            <a:endParaRPr/>
          </a:p>
          <a:p>
            <a:pPr indent="0" lvl="0" marL="0" rtl="0" algn="l">
              <a:lnSpc>
                <a:spcPct val="110000"/>
              </a:lnSpc>
              <a:spcBef>
                <a:spcPts val="1000"/>
              </a:spcBef>
              <a:spcAft>
                <a:spcPts val="0"/>
              </a:spcAft>
              <a:buSzPts val="1800"/>
              <a:buNone/>
            </a:pPr>
            <a:r>
              <a:t/>
            </a:r>
            <a:endParaRPr sz="1800"/>
          </a:p>
          <a:p>
            <a:pPr indent="0" lvl="1" marL="457200" rtl="0" algn="l">
              <a:lnSpc>
                <a:spcPct val="110000"/>
              </a:lnSpc>
              <a:spcBef>
                <a:spcPts val="500"/>
              </a:spcBef>
              <a:spcAft>
                <a:spcPts val="0"/>
              </a:spcAft>
              <a:buSzPts val="1800"/>
              <a:buNone/>
            </a:pPr>
            <a:r>
              <a:rPr lang="en-IE"/>
              <a:t>IF AGE &gt;= 17:</a:t>
            </a:r>
            <a:endParaRPr b="1"/>
          </a:p>
          <a:p>
            <a:pPr indent="0" lvl="1" marL="457200" rtl="0" algn="l">
              <a:lnSpc>
                <a:spcPct val="110000"/>
              </a:lnSpc>
              <a:spcBef>
                <a:spcPts val="500"/>
              </a:spcBef>
              <a:spcAft>
                <a:spcPts val="0"/>
              </a:spcAft>
              <a:buSzPts val="1800"/>
              <a:buNone/>
            </a:pPr>
            <a:r>
              <a:rPr lang="en-IE"/>
              <a:t>    PRINT(“YOU ARE ELIGIBLE TO APPLY FOR A DRIVERS LICENCE.")</a:t>
            </a:r>
            <a:endParaRPr b="1"/>
          </a:p>
          <a:p>
            <a:pPr indent="0" lvl="1" marL="457200" rtl="0" algn="l">
              <a:lnSpc>
                <a:spcPct val="110000"/>
              </a:lnSpc>
              <a:spcBef>
                <a:spcPts val="500"/>
              </a:spcBef>
              <a:spcAft>
                <a:spcPts val="0"/>
              </a:spcAft>
              <a:buSzPts val="1800"/>
              <a:buNone/>
            </a:pPr>
            <a:r>
              <a:rPr lang="en-IE"/>
              <a:t>IF AGE &lt; 17:</a:t>
            </a:r>
            <a:endParaRPr b="1"/>
          </a:p>
          <a:p>
            <a:pPr indent="0" lvl="1" marL="457200" rtl="0" algn="l">
              <a:lnSpc>
                <a:spcPct val="110000"/>
              </a:lnSpc>
              <a:spcBef>
                <a:spcPts val="500"/>
              </a:spcBef>
              <a:spcAft>
                <a:spcPts val="0"/>
              </a:spcAft>
              <a:buSzPts val="1800"/>
              <a:buNone/>
            </a:pPr>
            <a:r>
              <a:rPr lang="en-IE"/>
              <a:t>    PRINT("SORRY, YOU CANNOT DRIVE YET.“)</a:t>
            </a:r>
            <a:endParaRPr b="1"/>
          </a:p>
          <a:p>
            <a:pPr indent="0" lvl="0" marL="0" rtl="0" algn="l">
              <a:lnSpc>
                <a:spcPct val="110000"/>
              </a:lnSpc>
              <a:spcBef>
                <a:spcPts val="1000"/>
              </a:spcBef>
              <a:spcAft>
                <a:spcPts val="0"/>
              </a:spcAft>
              <a:buSzPts val="1800"/>
              <a:buNone/>
            </a:pPr>
            <a:r>
              <a:rPr lang="en-IE" sz="1800"/>
              <a:t>INPUT: 19</a:t>
            </a:r>
            <a:endParaRPr/>
          </a:p>
          <a:p>
            <a:pPr indent="0" lvl="0" marL="0" rtl="0" algn="l">
              <a:lnSpc>
                <a:spcPct val="110000"/>
              </a:lnSpc>
              <a:spcBef>
                <a:spcPts val="1000"/>
              </a:spcBef>
              <a:spcAft>
                <a:spcPts val="0"/>
              </a:spcAft>
              <a:buSzPts val="1800"/>
              <a:buNone/>
            </a:pPr>
            <a:r>
              <a:rPr lang="en-IE" sz="1800"/>
              <a:t>OUTPUT: YOU ARE ELIGIBLE TO APPLY FOR A DRIVERS LICENCE.</a:t>
            </a:r>
            <a:endParaRPr/>
          </a:p>
          <a:p>
            <a:pPr indent="0" lvl="0" marL="0" rtl="0" algn="l">
              <a:lnSpc>
                <a:spcPct val="110000"/>
              </a:lnSpc>
              <a:spcBef>
                <a:spcPts val="1000"/>
              </a:spcBef>
              <a:spcAft>
                <a:spcPts val="0"/>
              </a:spcAft>
              <a:buSzPts val="1800"/>
              <a:buNone/>
            </a:pPr>
            <a:r>
              <a:rPr lang="en-IE" sz="1800"/>
              <a:t>INPUT: 13</a:t>
            </a:r>
            <a:endParaRPr/>
          </a:p>
          <a:p>
            <a:pPr indent="0" lvl="0" marL="0" rtl="0" algn="l">
              <a:lnSpc>
                <a:spcPct val="110000"/>
              </a:lnSpc>
              <a:spcBef>
                <a:spcPts val="1000"/>
              </a:spcBef>
              <a:spcAft>
                <a:spcPts val="0"/>
              </a:spcAft>
              <a:buSzPts val="1800"/>
              <a:buNone/>
            </a:pPr>
            <a:r>
              <a:rPr lang="en-IE" sz="1800"/>
              <a:t>OUTPUT: SORRY, YOU CANNOT DRIVE YET.</a:t>
            </a:r>
            <a:endParaRPr/>
          </a:p>
          <a:p>
            <a:pPr indent="0" lvl="0" marL="0" rtl="0" algn="l">
              <a:lnSpc>
                <a:spcPct val="110000"/>
              </a:lnSpc>
              <a:spcBef>
                <a:spcPts val="1000"/>
              </a:spcBef>
              <a:spcAft>
                <a:spcPts val="0"/>
              </a:spcAft>
              <a:buSzPts val="1400"/>
              <a:buNone/>
            </a:pPr>
            <a:r>
              <a:t/>
            </a:r>
            <a:endParaRPr sz="1400"/>
          </a:p>
          <a:p>
            <a:pPr indent="0" lvl="0" marL="0" rtl="0" algn="l">
              <a:lnSpc>
                <a:spcPct val="110000"/>
              </a:lnSpc>
              <a:spcBef>
                <a:spcPts val="1000"/>
              </a:spcBef>
              <a:spcAft>
                <a:spcPts val="0"/>
              </a:spcAft>
              <a:buSzPts val="1400"/>
              <a:buNone/>
            </a:pPr>
            <a:r>
              <a:t/>
            </a:r>
            <a:endParaRPr b="1" sz="1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4"/>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IF STATEMENT</a:t>
            </a:r>
            <a:endParaRPr/>
          </a:p>
        </p:txBody>
      </p:sp>
      <p:sp>
        <p:nvSpPr>
          <p:cNvPr id="785" name="Google Shape;785;p64"/>
          <p:cNvSpPr txBox="1"/>
          <p:nvPr>
            <p:ph idx="1" type="body"/>
          </p:nvPr>
        </p:nvSpPr>
        <p:spPr>
          <a:xfrm>
            <a:off x="838200" y="1062872"/>
            <a:ext cx="11353800" cy="5776873"/>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20000"/>
              </a:lnSpc>
              <a:spcBef>
                <a:spcPts val="0"/>
              </a:spcBef>
              <a:spcAft>
                <a:spcPts val="0"/>
              </a:spcAft>
              <a:buSzPct val="100000"/>
              <a:buNone/>
            </a:pPr>
            <a:r>
              <a:rPr lang="en-IE"/>
              <a:t>WHY ARE THE PRINT() FUNCTIONS INDENTED LIKE THIS??</a:t>
            </a:r>
            <a:endParaRPr/>
          </a:p>
          <a:p>
            <a:pPr indent="0" lvl="0" marL="0" rtl="0" algn="ctr">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lang="en-IE"/>
              <a:t>      AGE = INT(INPUT(“PLEASE ENTER YOUR AGE"))</a:t>
            </a:r>
            <a:endParaRPr/>
          </a:p>
          <a:p>
            <a:pPr indent="0" lvl="0" marL="0" rtl="0" algn="l">
              <a:lnSpc>
                <a:spcPct val="120000"/>
              </a:lnSpc>
              <a:spcBef>
                <a:spcPts val="1000"/>
              </a:spcBef>
              <a:spcAft>
                <a:spcPts val="0"/>
              </a:spcAft>
              <a:buSzPct val="100000"/>
              <a:buNone/>
            </a:pPr>
            <a:r>
              <a:t/>
            </a:r>
            <a:endParaRPr/>
          </a:p>
          <a:p>
            <a:pPr indent="0" lvl="1" marL="457200" rtl="0" algn="l">
              <a:lnSpc>
                <a:spcPct val="120000"/>
              </a:lnSpc>
              <a:spcBef>
                <a:spcPts val="500"/>
              </a:spcBef>
              <a:spcAft>
                <a:spcPts val="0"/>
              </a:spcAft>
              <a:buSzPct val="100000"/>
              <a:buNone/>
            </a:pPr>
            <a:r>
              <a:rPr lang="en-IE" sz="2800"/>
              <a:t>IF AGE &gt;= 17:		</a:t>
            </a:r>
            <a:r>
              <a:rPr b="1" lang="en-IE" sz="2800"/>
              <a:t>STATEMENT</a:t>
            </a:r>
            <a:endParaRPr/>
          </a:p>
          <a:p>
            <a:pPr indent="0" lvl="1" marL="457200" rtl="0" algn="l">
              <a:lnSpc>
                <a:spcPct val="120000"/>
              </a:lnSpc>
              <a:spcBef>
                <a:spcPts val="500"/>
              </a:spcBef>
              <a:spcAft>
                <a:spcPts val="0"/>
              </a:spcAft>
              <a:buSzPct val="100000"/>
              <a:buNone/>
            </a:pPr>
            <a:r>
              <a:rPr lang="en-IE" sz="2800"/>
              <a:t>    PRINT(“YOU ARE ELIGIBLE TO APPLY FOR A DRIVERS LICENCE.") 		</a:t>
            </a:r>
            <a:r>
              <a:rPr b="1" lang="en-IE" sz="2800"/>
              <a:t>CODE BLOCK</a:t>
            </a:r>
            <a:endParaRPr/>
          </a:p>
          <a:p>
            <a:pPr indent="0" lvl="1" marL="457200" rtl="0" algn="l">
              <a:lnSpc>
                <a:spcPct val="120000"/>
              </a:lnSpc>
              <a:spcBef>
                <a:spcPts val="500"/>
              </a:spcBef>
              <a:spcAft>
                <a:spcPts val="0"/>
              </a:spcAft>
              <a:buSzPct val="100000"/>
              <a:buNone/>
            </a:pPr>
            <a:r>
              <a:rPr lang="en-IE" sz="2800"/>
              <a:t>IF AGE &lt; 17:		</a:t>
            </a:r>
            <a:r>
              <a:rPr b="1" lang="en-IE" sz="2800"/>
              <a:t>STATEMENT</a:t>
            </a:r>
            <a:endParaRPr/>
          </a:p>
          <a:p>
            <a:pPr indent="0" lvl="1" marL="457200" rtl="0" algn="l">
              <a:lnSpc>
                <a:spcPct val="120000"/>
              </a:lnSpc>
              <a:spcBef>
                <a:spcPts val="500"/>
              </a:spcBef>
              <a:spcAft>
                <a:spcPts val="0"/>
              </a:spcAft>
              <a:buSzPct val="100000"/>
              <a:buNone/>
            </a:pPr>
            <a:r>
              <a:rPr lang="en-IE" sz="2800"/>
              <a:t>    PRINT("SORRY, YOU CANNOT DRIVE YET.")		</a:t>
            </a:r>
            <a:r>
              <a:rPr b="1" lang="en-IE" sz="2800"/>
              <a:t>CODE BLOCK</a:t>
            </a:r>
            <a:endParaRPr/>
          </a:p>
          <a:p>
            <a:pPr indent="0" lvl="0" marL="0" rtl="0" algn="l">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lang="en-IE"/>
              <a:t>INPUT: 19</a:t>
            </a:r>
            <a:endParaRPr/>
          </a:p>
          <a:p>
            <a:pPr indent="0" lvl="0" marL="0" rtl="0" algn="l">
              <a:lnSpc>
                <a:spcPct val="120000"/>
              </a:lnSpc>
              <a:spcBef>
                <a:spcPts val="1000"/>
              </a:spcBef>
              <a:spcAft>
                <a:spcPts val="0"/>
              </a:spcAft>
              <a:buSzPct val="100000"/>
              <a:buNone/>
            </a:pPr>
            <a:r>
              <a:rPr lang="en-IE"/>
              <a:t>OUTPUT: YOU ARE ELIGIBLE TO APPLY FOR A DRIVERS LICENCE.</a:t>
            </a:r>
            <a:endParaRPr/>
          </a:p>
          <a:p>
            <a:pPr indent="0" lvl="0" marL="0" rtl="0" algn="l">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b="1" lang="en-IE"/>
              <a:t>NOTICE THE INDENTATION! THIS IS EXTREMELY IMPORTANT IN PYTHON.</a:t>
            </a:r>
            <a:endParaRPr/>
          </a:p>
          <a:p>
            <a:pPr indent="0" lvl="0" marL="0" rtl="0" algn="l">
              <a:lnSpc>
                <a:spcPct val="120000"/>
              </a:lnSpc>
              <a:spcBef>
                <a:spcPts val="1000"/>
              </a:spcBef>
              <a:spcAft>
                <a:spcPts val="0"/>
              </a:spcAft>
              <a:buSzPct val="100000"/>
              <a:buNone/>
            </a:pPr>
            <a:r>
              <a:rPr b="1" lang="en-IE"/>
              <a:t>IT INDICATES WHAT BLOCK OF CODE BELONGS TO WHAT STATEMENT.</a:t>
            </a:r>
            <a:endParaRPr/>
          </a:p>
          <a:p>
            <a:pPr indent="0" lvl="0" marL="0" rtl="0" algn="l">
              <a:lnSpc>
                <a:spcPct val="120000"/>
              </a:lnSpc>
              <a:spcBef>
                <a:spcPts val="1000"/>
              </a:spcBef>
              <a:spcAft>
                <a:spcPts val="0"/>
              </a:spcAft>
              <a:buSzPct val="100000"/>
              <a:buNone/>
            </a:pPr>
            <a:r>
              <a:t/>
            </a:r>
            <a:endParaRPr b="1"/>
          </a:p>
        </p:txBody>
      </p:sp>
      <p:sp>
        <p:nvSpPr>
          <p:cNvPr id="786" name="Google Shape;786;p64"/>
          <p:cNvSpPr/>
          <p:nvPr/>
        </p:nvSpPr>
        <p:spPr>
          <a:xfrm rot="5400000">
            <a:off x="-1035878" y="4283444"/>
            <a:ext cx="3070372" cy="677784"/>
          </a:xfrm>
          <a:prstGeom prst="bentUpArrow">
            <a:avLst>
              <a:gd fmla="val 25000" name="adj1"/>
              <a:gd fmla="val 23143" name="adj2"/>
              <a:gd fmla="val 50000" name="adj3"/>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87" name="Google Shape;787;p64"/>
          <p:cNvSpPr/>
          <p:nvPr/>
        </p:nvSpPr>
        <p:spPr>
          <a:xfrm>
            <a:off x="335559" y="3022891"/>
            <a:ext cx="819468" cy="256673"/>
          </a:xfrm>
          <a:prstGeom prst="righ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88" name="Google Shape;788;p64"/>
          <p:cNvSpPr/>
          <p:nvPr/>
        </p:nvSpPr>
        <p:spPr>
          <a:xfrm>
            <a:off x="335560" y="3706772"/>
            <a:ext cx="819467" cy="256673"/>
          </a:xfrm>
          <a:prstGeom prst="rightArrow">
            <a:avLst>
              <a:gd fmla="val 53268"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89" name="Google Shape;789;p64"/>
          <p:cNvSpPr/>
          <p:nvPr/>
        </p:nvSpPr>
        <p:spPr>
          <a:xfrm rot="10800000">
            <a:off x="3348605" y="2630007"/>
            <a:ext cx="819468" cy="256673"/>
          </a:xfrm>
          <a:prstGeom prst="righ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90" name="Google Shape;790;p64"/>
          <p:cNvSpPr/>
          <p:nvPr/>
        </p:nvSpPr>
        <p:spPr>
          <a:xfrm rot="10800000">
            <a:off x="9046128" y="3022890"/>
            <a:ext cx="819468" cy="256673"/>
          </a:xfrm>
          <a:prstGeom prst="righ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91" name="Google Shape;791;p64"/>
          <p:cNvSpPr/>
          <p:nvPr/>
        </p:nvSpPr>
        <p:spPr>
          <a:xfrm rot="10800000">
            <a:off x="3348604" y="3300663"/>
            <a:ext cx="819468" cy="256673"/>
          </a:xfrm>
          <a:prstGeom prst="righ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92" name="Google Shape;792;p64"/>
          <p:cNvSpPr/>
          <p:nvPr/>
        </p:nvSpPr>
        <p:spPr>
          <a:xfrm rot="10800000">
            <a:off x="6948879" y="3706771"/>
            <a:ext cx="819468" cy="256673"/>
          </a:xfrm>
          <a:prstGeom prst="righ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5"/>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IF STATEMENT</a:t>
            </a:r>
            <a:endParaRPr/>
          </a:p>
        </p:txBody>
      </p:sp>
      <p:sp>
        <p:nvSpPr>
          <p:cNvPr id="798" name="Google Shape;798;p65"/>
          <p:cNvSpPr txBox="1"/>
          <p:nvPr>
            <p:ph idx="1" type="body"/>
          </p:nvPr>
        </p:nvSpPr>
        <p:spPr>
          <a:xfrm>
            <a:off x="320842" y="1062872"/>
            <a:ext cx="11630526" cy="577687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20000"/>
              </a:lnSpc>
              <a:spcBef>
                <a:spcPts val="0"/>
              </a:spcBef>
              <a:spcAft>
                <a:spcPts val="0"/>
              </a:spcAft>
              <a:buSzPct val="100000"/>
              <a:buNone/>
            </a:pPr>
            <a:r>
              <a:rPr lang="en-IE"/>
              <a:t>SO WHAT IS HAPPENING HERE?</a:t>
            </a:r>
            <a:endParaRPr/>
          </a:p>
          <a:p>
            <a:pPr indent="0" lvl="0" marL="0" rtl="0" algn="ctr">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lang="en-IE"/>
              <a:t>THE PROGRAM WILL RUN AS NORMAL UNTIL IT COMES TO THE IF STATEMENT.</a:t>
            </a:r>
            <a:endParaRPr/>
          </a:p>
          <a:p>
            <a:pPr indent="0" lvl="0" marL="0" rtl="0" algn="l">
              <a:lnSpc>
                <a:spcPct val="120000"/>
              </a:lnSpc>
              <a:spcBef>
                <a:spcPts val="1000"/>
              </a:spcBef>
              <a:spcAft>
                <a:spcPts val="0"/>
              </a:spcAft>
              <a:buSzPct val="100000"/>
              <a:buNone/>
            </a:pPr>
            <a:r>
              <a:rPr lang="en-IE"/>
              <a:t>IT WILL EVALUATE IF THE STATEMENT IS TRUE OR FALSE.</a:t>
            </a:r>
            <a:endParaRPr/>
          </a:p>
          <a:p>
            <a:pPr indent="0" lvl="0" marL="0" rtl="0" algn="l">
              <a:lnSpc>
                <a:spcPct val="120000"/>
              </a:lnSpc>
              <a:spcBef>
                <a:spcPts val="1000"/>
              </a:spcBef>
              <a:spcAft>
                <a:spcPts val="0"/>
              </a:spcAft>
              <a:buSzPct val="100000"/>
              <a:buNone/>
            </a:pPr>
            <a:r>
              <a:rPr lang="en-IE"/>
              <a:t>IF THE STATEMENT IS TRUE, THE PROGRAM WILL EXECUTE THE INDENTED CODE BLOCK</a:t>
            </a:r>
            <a:endParaRPr/>
          </a:p>
          <a:p>
            <a:pPr indent="0" lvl="0" marL="0" rtl="0" algn="l">
              <a:lnSpc>
                <a:spcPct val="120000"/>
              </a:lnSpc>
              <a:spcBef>
                <a:spcPts val="1000"/>
              </a:spcBef>
              <a:spcAft>
                <a:spcPts val="0"/>
              </a:spcAft>
              <a:buSzPct val="100000"/>
              <a:buNone/>
            </a:pPr>
            <a:r>
              <a:rPr b="1" lang="en-IE">
                <a:highlight>
                  <a:srgbClr val="00FF00"/>
                </a:highlight>
              </a:rPr>
              <a:t>CONDITIONAL IF STATEMENT</a:t>
            </a:r>
            <a:endParaRPr/>
          </a:p>
          <a:p>
            <a:pPr indent="0" lvl="0" marL="0" rtl="0" algn="l">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b="1" lang="en-IE">
                <a:highlight>
                  <a:srgbClr val="00FF00"/>
                </a:highlight>
              </a:rPr>
              <a:t>IF AGE &lt; 17:</a:t>
            </a:r>
            <a:endParaRPr/>
          </a:p>
          <a:p>
            <a:pPr indent="0" lvl="0" marL="0" rtl="0" algn="l">
              <a:lnSpc>
                <a:spcPct val="120000"/>
              </a:lnSpc>
              <a:spcBef>
                <a:spcPts val="1000"/>
              </a:spcBef>
              <a:spcAft>
                <a:spcPts val="0"/>
              </a:spcAft>
              <a:buSzPct val="100000"/>
              <a:buNone/>
            </a:pPr>
            <a:r>
              <a:rPr b="1" lang="en-IE"/>
              <a:t>    </a:t>
            </a:r>
            <a:r>
              <a:rPr b="1" lang="en-IE">
                <a:highlight>
                  <a:srgbClr val="00FFFF"/>
                </a:highlight>
              </a:rPr>
              <a:t>PRINT(“SORRY, YOU CANNOT DRIVE YET.")</a:t>
            </a:r>
            <a:r>
              <a:rPr b="1" lang="en-IE"/>
              <a:t>	</a:t>
            </a:r>
            <a:endParaRPr/>
          </a:p>
          <a:p>
            <a:pPr indent="0" lvl="0" marL="0" rtl="0" algn="l">
              <a:lnSpc>
                <a:spcPct val="120000"/>
              </a:lnSpc>
              <a:spcBef>
                <a:spcPts val="1000"/>
              </a:spcBef>
              <a:spcAft>
                <a:spcPts val="0"/>
              </a:spcAft>
              <a:buSzPct val="100000"/>
              <a:buNone/>
            </a:pPr>
            <a:r>
              <a:rPr lang="en-IE"/>
              <a:t>	</a:t>
            </a:r>
            <a:endParaRPr/>
          </a:p>
          <a:p>
            <a:pPr indent="0" lvl="0" marL="0" rtl="0" algn="l">
              <a:lnSpc>
                <a:spcPct val="120000"/>
              </a:lnSpc>
              <a:spcBef>
                <a:spcPts val="1000"/>
              </a:spcBef>
              <a:spcAft>
                <a:spcPts val="0"/>
              </a:spcAft>
              <a:buSzPct val="100000"/>
              <a:buNone/>
            </a:pPr>
            <a:r>
              <a:rPr b="1" lang="en-IE">
                <a:highlight>
                  <a:srgbClr val="00FFFF"/>
                </a:highlight>
              </a:rPr>
              <a:t>INDENTED CODE BLOCK </a:t>
            </a:r>
            <a:endParaRPr/>
          </a:p>
          <a:p>
            <a:pPr indent="0" lvl="0" marL="0" rtl="0" algn="l">
              <a:lnSpc>
                <a:spcPct val="120000"/>
              </a:lnSpc>
              <a:spcBef>
                <a:spcPts val="1000"/>
              </a:spcBef>
              <a:spcAft>
                <a:spcPts val="0"/>
              </a:spcAft>
              <a:buSzPct val="100000"/>
              <a:buNone/>
            </a:pPr>
            <a:r>
              <a:rPr lang="en-IE"/>
              <a:t>THE INDENTED CODE BLOCK WILL EXECUTE ONLY IF THE CONDITIONAL IF STATEMENT EVALUATES TO TRUE. IF THE IF STATEMENT EVALUATES TO FALSE, THE CODE BLOCK WILL BE IGNORED.</a:t>
            </a:r>
            <a:endParaRPr/>
          </a:p>
          <a:p>
            <a:pPr indent="0" lvl="0" marL="0" rtl="0" algn="l">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t/>
            </a:r>
            <a:endParaRPr b="1"/>
          </a:p>
        </p:txBody>
      </p:sp>
      <p:sp>
        <p:nvSpPr>
          <p:cNvPr id="799" name="Google Shape;799;p65"/>
          <p:cNvSpPr/>
          <p:nvPr/>
        </p:nvSpPr>
        <p:spPr>
          <a:xfrm rot="10800000">
            <a:off x="1568110" y="5021177"/>
            <a:ext cx="276731" cy="401054"/>
          </a:xfrm>
          <a:prstGeom prst="down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00" name="Google Shape;800;p65"/>
          <p:cNvSpPr/>
          <p:nvPr/>
        </p:nvSpPr>
        <p:spPr>
          <a:xfrm>
            <a:off x="998621" y="3848078"/>
            <a:ext cx="276731" cy="401054"/>
          </a:xfrm>
          <a:prstGeom prst="down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6"/>
          <p:cNvSpPr/>
          <p:nvPr/>
        </p:nvSpPr>
        <p:spPr>
          <a:xfrm>
            <a:off x="1210277" y="0"/>
            <a:ext cx="9771446" cy="6858000"/>
          </a:xfrm>
          <a:custGeom>
            <a:rect b="b" l="l" r="r" t="t"/>
            <a:pathLst>
              <a:path extrusionOk="0" h="6858000" w="9771446">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rgbClr val="D8D8D8">
              <a:alpha val="6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806" name="Google Shape;806;p66"/>
          <p:cNvPicPr preferRelativeResize="0"/>
          <p:nvPr/>
        </p:nvPicPr>
        <p:blipFill rotWithShape="1">
          <a:blip r:embed="rId3">
            <a:alphaModFix/>
          </a:blip>
          <a:srcRect b="20342" l="0" r="0" t="5684"/>
          <a:stretch/>
        </p:blipFill>
        <p:spPr>
          <a:xfrm>
            <a:off x="1460597" y="10"/>
            <a:ext cx="9270806" cy="6857990"/>
          </a:xfrm>
          <a:custGeom>
            <a:rect b="b" l="l" r="r" t="t"/>
            <a:pathLst>
              <a:path extrusionOk="0" h="6858000" w="9270806">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IF ELSE STATEMENT</a:t>
            </a:r>
            <a:endParaRPr/>
          </a:p>
        </p:txBody>
      </p:sp>
      <p:sp>
        <p:nvSpPr>
          <p:cNvPr id="812" name="Google Shape;812;p67"/>
          <p:cNvSpPr txBox="1"/>
          <p:nvPr>
            <p:ph idx="1" type="body"/>
          </p:nvPr>
        </p:nvSpPr>
        <p:spPr>
          <a:xfrm>
            <a:off x="838200" y="1825625"/>
            <a:ext cx="10515600" cy="1293622"/>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20000"/>
              </a:lnSpc>
              <a:spcBef>
                <a:spcPts val="0"/>
              </a:spcBef>
              <a:spcAft>
                <a:spcPts val="0"/>
              </a:spcAft>
              <a:buSzPct val="100000"/>
              <a:buNone/>
            </a:pPr>
            <a:r>
              <a:rPr lang="en-IE" sz="2000"/>
              <a:t>THE IF ELSE STATEMENT IS SIMILAR TO THE IF STATEMENT, BUT IT GUARANTEES THAT A CODE BLOCK WILL BE EXECUTED.</a:t>
            </a:r>
            <a:endParaRPr/>
          </a:p>
          <a:p>
            <a:pPr indent="0" lvl="0" marL="0" rtl="0" algn="l">
              <a:lnSpc>
                <a:spcPct val="120000"/>
              </a:lnSpc>
              <a:spcBef>
                <a:spcPts val="1000"/>
              </a:spcBef>
              <a:spcAft>
                <a:spcPts val="0"/>
              </a:spcAft>
              <a:buSzPct val="100000"/>
              <a:buNone/>
            </a:pPr>
            <a:r>
              <a:rPr lang="en-IE" sz="2000"/>
              <a:t>IF THE IF STATEMENT EVALUATES TO TRUE, THE IF CODE BLOCK WILL BE EXECUTED.</a:t>
            </a:r>
            <a:endParaRPr/>
          </a:p>
          <a:p>
            <a:pPr indent="0" lvl="0" marL="0" rtl="0" algn="l">
              <a:lnSpc>
                <a:spcPct val="120000"/>
              </a:lnSpc>
              <a:spcBef>
                <a:spcPts val="1000"/>
              </a:spcBef>
              <a:spcAft>
                <a:spcPts val="0"/>
              </a:spcAft>
              <a:buSzPct val="100000"/>
              <a:buNone/>
            </a:pPr>
            <a:r>
              <a:rPr lang="en-IE" sz="2000"/>
              <a:t>IF THE IF STATEMENT EVALUATES TO FALSE, THE ELSE CODE BLOCK WILL BE EXECUTED.</a:t>
            </a:r>
            <a:endParaRPr/>
          </a:p>
          <a:p>
            <a:pPr indent="-130175" lvl="0" marL="228600" rtl="0" algn="l">
              <a:lnSpc>
                <a:spcPct val="120000"/>
              </a:lnSpc>
              <a:spcBef>
                <a:spcPts val="1000"/>
              </a:spcBef>
              <a:spcAft>
                <a:spcPts val="0"/>
              </a:spcAft>
              <a:buSzPct val="100000"/>
              <a:buNone/>
            </a:pPr>
            <a:r>
              <a:t/>
            </a:r>
            <a:endParaRPr/>
          </a:p>
          <a:p>
            <a:pPr indent="-130175" lvl="0" marL="228600" rtl="0" algn="l">
              <a:lnSpc>
                <a:spcPct val="120000"/>
              </a:lnSpc>
              <a:spcBef>
                <a:spcPts val="1000"/>
              </a:spcBef>
              <a:spcAft>
                <a:spcPts val="0"/>
              </a:spcAft>
              <a:buSzPct val="100000"/>
              <a:buNone/>
            </a:pPr>
            <a:r>
              <a:t/>
            </a:r>
            <a:endParaRPr/>
          </a:p>
        </p:txBody>
      </p:sp>
      <p:sp>
        <p:nvSpPr>
          <p:cNvPr id="813" name="Google Shape;813;p67"/>
          <p:cNvSpPr txBox="1"/>
          <p:nvPr/>
        </p:nvSpPr>
        <p:spPr>
          <a:xfrm>
            <a:off x="838200" y="3429000"/>
            <a:ext cx="610718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age = int(input(“Please enter your age"))</a:t>
            </a:r>
            <a:endParaRPr/>
          </a:p>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if age &gt;= 17:</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        print(“You are eligible to apply for a drivers licence.“)</a:t>
            </a:r>
            <a:br>
              <a:rPr lang="en-IE" sz="2000">
                <a:solidFill>
                  <a:schemeClr val="dk1"/>
                </a:solidFill>
                <a:latin typeface="Twentieth Century"/>
                <a:ea typeface="Twentieth Century"/>
                <a:cs typeface="Twentieth Century"/>
                <a:sym typeface="Twentieth Century"/>
              </a:rPr>
            </a:br>
            <a:r>
              <a:rPr lang="en-IE" sz="2000">
                <a:solidFill>
                  <a:schemeClr val="dk1"/>
                </a:solidFill>
                <a:latin typeface="Twentieth Century"/>
                <a:ea typeface="Twentieth Century"/>
                <a:cs typeface="Twentieth Century"/>
                <a:sym typeface="Twentieth Century"/>
              </a:rPr>
              <a:t>else:</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        print("Sorry, you cannot drive yet.")</a:t>
            </a:r>
            <a:endParaRPr sz="1800">
              <a:solidFill>
                <a:schemeClr val="dk1"/>
              </a:solidFill>
              <a:latin typeface="Twentieth Century"/>
              <a:ea typeface="Twentieth Century"/>
              <a:cs typeface="Twentieth Century"/>
              <a:sym typeface="Twentieth Century"/>
            </a:endParaRPr>
          </a:p>
        </p:txBody>
      </p:sp>
      <p:sp>
        <p:nvSpPr>
          <p:cNvPr id="814" name="Google Shape;814;p67"/>
          <p:cNvSpPr txBox="1"/>
          <p:nvPr/>
        </p:nvSpPr>
        <p:spPr>
          <a:xfrm>
            <a:off x="838200" y="5846544"/>
            <a:ext cx="860710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1800">
                <a:solidFill>
                  <a:schemeClr val="dk1"/>
                </a:solidFill>
                <a:latin typeface="Twentieth Century"/>
                <a:ea typeface="Twentieth Century"/>
                <a:cs typeface="Twentieth Century"/>
                <a:sym typeface="Twentieth Century"/>
              </a:rPr>
              <a:t>Input: 12</a:t>
            </a:r>
            <a:endParaRPr/>
          </a:p>
          <a:p>
            <a:pPr indent="0" lvl="0" marL="0" marR="0" rtl="0" algn="l">
              <a:spcBef>
                <a:spcPts val="0"/>
              </a:spcBef>
              <a:spcAft>
                <a:spcPts val="0"/>
              </a:spcAft>
              <a:buNone/>
            </a:pPr>
            <a:r>
              <a:rPr lang="en-IE" sz="1800">
                <a:solidFill>
                  <a:schemeClr val="dk1"/>
                </a:solidFill>
                <a:latin typeface="Twentieth Century"/>
                <a:ea typeface="Twentieth Century"/>
                <a:cs typeface="Twentieth Century"/>
                <a:sym typeface="Twentieth Century"/>
              </a:rPr>
              <a:t>Output: Sorry, you cannot drive yet. </a:t>
            </a:r>
            <a:endParaRPr/>
          </a:p>
        </p:txBody>
      </p:sp>
      <p:sp>
        <p:nvSpPr>
          <p:cNvPr id="815" name="Google Shape;815;p67"/>
          <p:cNvSpPr txBox="1"/>
          <p:nvPr/>
        </p:nvSpPr>
        <p:spPr>
          <a:xfrm>
            <a:off x="7955908" y="3429000"/>
            <a:ext cx="346989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User input variable</a:t>
            </a:r>
            <a:endParaRPr/>
          </a:p>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IF statement</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First indented code block</a:t>
            </a:r>
            <a:endParaRPr/>
          </a:p>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ELSE statement</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Second indented code block</a:t>
            </a:r>
            <a:endParaRPr/>
          </a:p>
        </p:txBody>
      </p:sp>
      <p:sp>
        <p:nvSpPr>
          <p:cNvPr id="816" name="Google Shape;816;p67"/>
          <p:cNvSpPr/>
          <p:nvPr/>
        </p:nvSpPr>
        <p:spPr>
          <a:xfrm>
            <a:off x="5243119" y="3513294"/>
            <a:ext cx="2667699"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17" name="Google Shape;817;p67"/>
          <p:cNvSpPr/>
          <p:nvPr/>
        </p:nvSpPr>
        <p:spPr>
          <a:xfrm>
            <a:off x="2298584" y="4147886"/>
            <a:ext cx="5612234"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18" name="Google Shape;818;p67"/>
          <p:cNvSpPr/>
          <p:nvPr/>
        </p:nvSpPr>
        <p:spPr>
          <a:xfrm>
            <a:off x="1597053" y="5050541"/>
            <a:ext cx="6358855"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19" name="Google Shape;819;p67"/>
          <p:cNvSpPr/>
          <p:nvPr/>
        </p:nvSpPr>
        <p:spPr>
          <a:xfrm>
            <a:off x="6900295" y="4438915"/>
            <a:ext cx="1010523"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20" name="Google Shape;820;p67"/>
          <p:cNvSpPr/>
          <p:nvPr/>
        </p:nvSpPr>
        <p:spPr>
          <a:xfrm>
            <a:off x="5141752" y="5332013"/>
            <a:ext cx="2801923"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8"/>
          <p:cNvSpPr/>
          <p:nvPr/>
        </p:nvSpPr>
        <p:spPr>
          <a:xfrm>
            <a:off x="1210277" y="0"/>
            <a:ext cx="9771446" cy="6858000"/>
          </a:xfrm>
          <a:custGeom>
            <a:rect b="b" l="l" r="r" t="t"/>
            <a:pathLst>
              <a:path extrusionOk="0" h="6858000" w="9771446">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rgbClr val="D8D8D8">
              <a:alpha val="6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826" name="Google Shape;826;p68"/>
          <p:cNvPicPr preferRelativeResize="0"/>
          <p:nvPr/>
        </p:nvPicPr>
        <p:blipFill rotWithShape="1">
          <a:blip r:embed="rId3">
            <a:alphaModFix/>
          </a:blip>
          <a:srcRect b="20304" l="0" r="0" t="5722"/>
          <a:stretch/>
        </p:blipFill>
        <p:spPr>
          <a:xfrm>
            <a:off x="1460597" y="10"/>
            <a:ext cx="9270806" cy="6857990"/>
          </a:xfrm>
          <a:custGeom>
            <a:rect b="b" l="l" r="r" t="t"/>
            <a:pathLst>
              <a:path extrusionOk="0" h="6858000" w="9270806">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69"/>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IF ELSE ELIF STATEMENT</a:t>
            </a:r>
            <a:endParaRPr/>
          </a:p>
        </p:txBody>
      </p:sp>
      <p:sp>
        <p:nvSpPr>
          <p:cNvPr id="832" name="Google Shape;832;p69"/>
          <p:cNvSpPr txBox="1"/>
          <p:nvPr>
            <p:ph idx="1" type="body"/>
          </p:nvPr>
        </p:nvSpPr>
        <p:spPr>
          <a:xfrm>
            <a:off x="838200" y="1825625"/>
            <a:ext cx="10515600" cy="1293622"/>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20000"/>
              </a:lnSpc>
              <a:spcBef>
                <a:spcPts val="0"/>
              </a:spcBef>
              <a:spcAft>
                <a:spcPts val="0"/>
              </a:spcAft>
              <a:buSzPct val="100000"/>
              <a:buNone/>
            </a:pPr>
            <a:r>
              <a:rPr lang="en-IE" sz="2000"/>
              <a:t>THE IF ELSE ELIF STATEMENT IS SIMILAR TO THE IF ELSE STATEMENT, BUT IT ADDS IN MORE CONDITIONS.</a:t>
            </a:r>
            <a:endParaRPr/>
          </a:p>
          <a:p>
            <a:pPr indent="0" lvl="0" marL="0" rtl="0" algn="l">
              <a:lnSpc>
                <a:spcPct val="120000"/>
              </a:lnSpc>
              <a:spcBef>
                <a:spcPts val="1000"/>
              </a:spcBef>
              <a:spcAft>
                <a:spcPts val="0"/>
              </a:spcAft>
              <a:buSzPct val="100000"/>
              <a:buNone/>
            </a:pPr>
            <a:r>
              <a:rPr lang="en-IE" sz="2000"/>
              <a:t>IF THE IF STATEMENT EVALUATES TO TRUE, THE IF CODE BLOCK WILL BE EXECUTED.</a:t>
            </a:r>
            <a:endParaRPr/>
          </a:p>
          <a:p>
            <a:pPr indent="0" lvl="0" marL="0" rtl="0" algn="l">
              <a:lnSpc>
                <a:spcPct val="120000"/>
              </a:lnSpc>
              <a:spcBef>
                <a:spcPts val="1000"/>
              </a:spcBef>
              <a:spcAft>
                <a:spcPts val="0"/>
              </a:spcAft>
              <a:buSzPct val="100000"/>
              <a:buNone/>
            </a:pPr>
            <a:r>
              <a:rPr lang="en-IE" sz="2000"/>
              <a:t>IF ONE OF THE ELIF STATEMENTS EVALUATES TO TRUE, THE CODE BLOCK INSIDE THAT ELIF WILL BE EXECUTED.</a:t>
            </a:r>
            <a:endParaRPr/>
          </a:p>
          <a:p>
            <a:pPr indent="0" lvl="0" marL="0" rtl="0" algn="l">
              <a:lnSpc>
                <a:spcPct val="120000"/>
              </a:lnSpc>
              <a:spcBef>
                <a:spcPts val="1000"/>
              </a:spcBef>
              <a:spcAft>
                <a:spcPts val="0"/>
              </a:spcAft>
              <a:buSzPct val="100000"/>
              <a:buNone/>
            </a:pPr>
            <a:r>
              <a:rPr lang="en-IE" sz="2000"/>
              <a:t>IF THE IF STATEMENT AND ALL OF THE ELIF STATEMENTS EVALUATE TO FALSE, THE ELSE CODE BLOCK WILL BE EXECUTED.</a:t>
            </a:r>
            <a:endParaRPr/>
          </a:p>
          <a:p>
            <a:pPr indent="0" lvl="1" marL="457200" rtl="0" algn="l">
              <a:lnSpc>
                <a:spcPct val="120000"/>
              </a:lnSpc>
              <a:spcBef>
                <a:spcPts val="500"/>
              </a:spcBef>
              <a:spcAft>
                <a:spcPts val="0"/>
              </a:spcAft>
              <a:buSzPct val="100000"/>
              <a:buNone/>
            </a:pPr>
            <a:r>
              <a:t/>
            </a:r>
            <a:endParaRPr sz="2000"/>
          </a:p>
          <a:p>
            <a:pPr indent="0" lvl="1" marL="457200" rtl="0" algn="l">
              <a:lnSpc>
                <a:spcPct val="120000"/>
              </a:lnSpc>
              <a:spcBef>
                <a:spcPts val="500"/>
              </a:spcBef>
              <a:spcAft>
                <a:spcPts val="0"/>
              </a:spcAft>
              <a:buSzPct val="100000"/>
              <a:buNone/>
            </a:pPr>
            <a:r>
              <a:t/>
            </a:r>
            <a:endParaRPr sz="2000"/>
          </a:p>
          <a:p>
            <a:pPr indent="-149225" lvl="0" marL="228600" rtl="0" algn="l">
              <a:lnSpc>
                <a:spcPct val="120000"/>
              </a:lnSpc>
              <a:spcBef>
                <a:spcPts val="1000"/>
              </a:spcBef>
              <a:spcAft>
                <a:spcPts val="0"/>
              </a:spcAft>
              <a:buSzPct val="100000"/>
              <a:buNone/>
            </a:pPr>
            <a:r>
              <a:t/>
            </a:r>
            <a:endParaRPr/>
          </a:p>
          <a:p>
            <a:pPr indent="-149225" lvl="0" marL="228600" rtl="0" algn="l">
              <a:lnSpc>
                <a:spcPct val="120000"/>
              </a:lnSpc>
              <a:spcBef>
                <a:spcPts val="1000"/>
              </a:spcBef>
              <a:spcAft>
                <a:spcPts val="0"/>
              </a:spcAft>
              <a:buSzPct val="100000"/>
              <a:buNone/>
            </a:pPr>
            <a:r>
              <a:t/>
            </a:r>
            <a:endParaRPr/>
          </a:p>
          <a:p>
            <a:pPr indent="-149225" lvl="0" marL="228600" rtl="0" algn="l">
              <a:lnSpc>
                <a:spcPct val="120000"/>
              </a:lnSpc>
              <a:spcBef>
                <a:spcPts val="1000"/>
              </a:spcBef>
              <a:spcAft>
                <a:spcPts val="0"/>
              </a:spcAft>
              <a:buSzPct val="100000"/>
              <a:buNone/>
            </a:pPr>
            <a:r>
              <a:t/>
            </a:r>
            <a:endParaRPr/>
          </a:p>
        </p:txBody>
      </p:sp>
      <p:sp>
        <p:nvSpPr>
          <p:cNvPr id="833" name="Google Shape;833;p69"/>
          <p:cNvSpPr txBox="1"/>
          <p:nvPr/>
        </p:nvSpPr>
        <p:spPr>
          <a:xfrm>
            <a:off x="913775" y="3119247"/>
            <a:ext cx="6107185"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age = int(input(“Please enter your age"))</a:t>
            </a:r>
            <a:endParaRPr/>
          </a:p>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if age &gt; 17:</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        print(“You are eligible to apply for a drivers licence.“)</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elif age == 17:</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        print(“You are exactly the right age.”)</a:t>
            </a:r>
            <a:br>
              <a:rPr lang="en-IE" sz="2000">
                <a:solidFill>
                  <a:schemeClr val="dk1"/>
                </a:solidFill>
                <a:latin typeface="Twentieth Century"/>
                <a:ea typeface="Twentieth Century"/>
                <a:cs typeface="Twentieth Century"/>
                <a:sym typeface="Twentieth Century"/>
              </a:rPr>
            </a:br>
            <a:r>
              <a:rPr lang="en-IE" sz="2000">
                <a:solidFill>
                  <a:schemeClr val="dk1"/>
                </a:solidFill>
                <a:latin typeface="Twentieth Century"/>
                <a:ea typeface="Twentieth Century"/>
                <a:cs typeface="Twentieth Century"/>
                <a:sym typeface="Twentieth Century"/>
              </a:rPr>
              <a:t>else:</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        print("Sorry, you cannot drive yet.")</a:t>
            </a:r>
            <a:endParaRPr sz="1800">
              <a:solidFill>
                <a:schemeClr val="dk1"/>
              </a:solidFill>
              <a:latin typeface="Twentieth Century"/>
              <a:ea typeface="Twentieth Century"/>
              <a:cs typeface="Twentieth Century"/>
              <a:sym typeface="Twentieth Century"/>
            </a:endParaRPr>
          </a:p>
        </p:txBody>
      </p:sp>
      <p:sp>
        <p:nvSpPr>
          <p:cNvPr id="834" name="Google Shape;834;p69"/>
          <p:cNvSpPr txBox="1"/>
          <p:nvPr/>
        </p:nvSpPr>
        <p:spPr>
          <a:xfrm>
            <a:off x="913775" y="5758086"/>
            <a:ext cx="860710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1800">
                <a:solidFill>
                  <a:schemeClr val="dk1"/>
                </a:solidFill>
                <a:latin typeface="Twentieth Century"/>
                <a:ea typeface="Twentieth Century"/>
                <a:cs typeface="Twentieth Century"/>
                <a:sym typeface="Twentieth Century"/>
              </a:rPr>
              <a:t>Input: 17</a:t>
            </a:r>
            <a:endParaRPr/>
          </a:p>
          <a:p>
            <a:pPr indent="0" lvl="0" marL="0" marR="0" rtl="0" algn="l">
              <a:spcBef>
                <a:spcPts val="0"/>
              </a:spcBef>
              <a:spcAft>
                <a:spcPts val="0"/>
              </a:spcAft>
              <a:buNone/>
            </a:pPr>
            <a:r>
              <a:rPr lang="en-IE" sz="1800">
                <a:solidFill>
                  <a:schemeClr val="dk1"/>
                </a:solidFill>
                <a:latin typeface="Twentieth Century"/>
                <a:ea typeface="Twentieth Century"/>
                <a:cs typeface="Twentieth Century"/>
                <a:sym typeface="Twentieth Century"/>
              </a:rPr>
              <a:t>Output: You are exactly the right age. </a:t>
            </a:r>
            <a:endParaRPr/>
          </a:p>
        </p:txBody>
      </p:sp>
      <p:sp>
        <p:nvSpPr>
          <p:cNvPr id="835" name="Google Shape;835;p69"/>
          <p:cNvSpPr txBox="1"/>
          <p:nvPr/>
        </p:nvSpPr>
        <p:spPr>
          <a:xfrm>
            <a:off x="8031483" y="3119247"/>
            <a:ext cx="3469898"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User input variable</a:t>
            </a:r>
            <a:endParaRPr/>
          </a:p>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IF statement</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First indented code block</a:t>
            </a:r>
            <a:endParaRPr/>
          </a:p>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ELIF statement</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Second indented code block</a:t>
            </a:r>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ELSE statement</a:t>
            </a:r>
            <a:endParaRPr/>
          </a:p>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IE" sz="2000">
                <a:solidFill>
                  <a:schemeClr val="dk1"/>
                </a:solidFill>
                <a:latin typeface="Twentieth Century"/>
                <a:ea typeface="Twentieth Century"/>
                <a:cs typeface="Twentieth Century"/>
                <a:sym typeface="Twentieth Century"/>
              </a:rPr>
              <a:t>Third indented code block</a:t>
            </a:r>
            <a:endParaRPr/>
          </a:p>
        </p:txBody>
      </p:sp>
      <p:sp>
        <p:nvSpPr>
          <p:cNvPr id="836" name="Google Shape;836;p69"/>
          <p:cNvSpPr/>
          <p:nvPr/>
        </p:nvSpPr>
        <p:spPr>
          <a:xfrm>
            <a:off x="5318694" y="3203541"/>
            <a:ext cx="2667699"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37" name="Google Shape;837;p69"/>
          <p:cNvSpPr/>
          <p:nvPr/>
        </p:nvSpPr>
        <p:spPr>
          <a:xfrm>
            <a:off x="2374159" y="3838133"/>
            <a:ext cx="5612234"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38" name="Google Shape;838;p69"/>
          <p:cNvSpPr/>
          <p:nvPr/>
        </p:nvSpPr>
        <p:spPr>
          <a:xfrm>
            <a:off x="2578639" y="4739515"/>
            <a:ext cx="5452844"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39" name="Google Shape;839;p69"/>
          <p:cNvSpPr/>
          <p:nvPr/>
        </p:nvSpPr>
        <p:spPr>
          <a:xfrm>
            <a:off x="6975870" y="4129162"/>
            <a:ext cx="1010523"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40" name="Google Shape;840;p69"/>
          <p:cNvSpPr/>
          <p:nvPr/>
        </p:nvSpPr>
        <p:spPr>
          <a:xfrm>
            <a:off x="5445752" y="5063439"/>
            <a:ext cx="2525086"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41" name="Google Shape;841;p69"/>
          <p:cNvSpPr/>
          <p:nvPr/>
        </p:nvSpPr>
        <p:spPr>
          <a:xfrm>
            <a:off x="1568117" y="5391108"/>
            <a:ext cx="6342076"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42" name="Google Shape;842;p69"/>
          <p:cNvSpPr/>
          <p:nvPr/>
        </p:nvSpPr>
        <p:spPr>
          <a:xfrm>
            <a:off x="5215404" y="5673792"/>
            <a:ext cx="2793534" cy="240545"/>
          </a:xfrm>
          <a:prstGeom prst="lef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PRINTING TO THE SCREEN</a:t>
            </a:r>
            <a:endParaRPr/>
          </a:p>
        </p:txBody>
      </p:sp>
      <p:sp>
        <p:nvSpPr>
          <p:cNvPr id="249" name="Google Shape;249;p7"/>
          <p:cNvSpPr txBox="1"/>
          <p:nvPr>
            <p:ph idx="1" type="body"/>
          </p:nvPr>
        </p:nvSpPr>
        <p:spPr>
          <a:xfrm>
            <a:off x="1141411" y="1505476"/>
            <a:ext cx="9905999" cy="3541714"/>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b="1" lang="en-IE" sz="2000"/>
              <a:t>FUNCTIONS</a:t>
            </a:r>
            <a:endParaRPr b="1" sz="2000"/>
          </a:p>
          <a:p>
            <a:pPr indent="0" lvl="0" marL="0" rtl="0" algn="l">
              <a:lnSpc>
                <a:spcPct val="120000"/>
              </a:lnSpc>
              <a:spcBef>
                <a:spcPts val="1000"/>
              </a:spcBef>
              <a:spcAft>
                <a:spcPts val="0"/>
              </a:spcAft>
              <a:buSzPts val="2400"/>
              <a:buNone/>
            </a:pPr>
            <a:r>
              <a:rPr lang="en-IE" sz="2400"/>
              <a:t>A </a:t>
            </a:r>
            <a:r>
              <a:rPr b="1" lang="en-IE" sz="2400"/>
              <a:t>FUNCTION</a:t>
            </a:r>
            <a:r>
              <a:rPr lang="en-IE" sz="2400"/>
              <a:t> IS A </a:t>
            </a:r>
            <a:r>
              <a:rPr b="1" lang="en-IE" sz="2400"/>
              <a:t>REUSABLE PIECE OF CODE</a:t>
            </a:r>
            <a:r>
              <a:rPr lang="en-IE" sz="2400"/>
              <a:t> THAT DOES A TASK FOR US SUCH AS PRINTING TO THE SCREEN.</a:t>
            </a:r>
            <a:endParaRPr sz="2400"/>
          </a:p>
          <a:p>
            <a:pPr indent="0" lvl="0" marL="0" rtl="0" algn="l">
              <a:lnSpc>
                <a:spcPct val="120000"/>
              </a:lnSpc>
              <a:spcBef>
                <a:spcPts val="1000"/>
              </a:spcBef>
              <a:spcAft>
                <a:spcPts val="0"/>
              </a:spcAft>
              <a:buSzPts val="2400"/>
              <a:buNone/>
            </a:pPr>
            <a:r>
              <a:rPr lang="en-IE" sz="2400"/>
              <a:t>TO CREATE THE PRINT FUNCTION, ALL YOU HAVE TO DO IS TYPE THE WORD PRINT WITH A PAIR OF BRACKETS AT THE END.</a:t>
            </a:r>
            <a:endParaRPr sz="2400"/>
          </a:p>
          <a:p>
            <a:pPr indent="0" lvl="0" marL="0" rtl="0" algn="l">
              <a:lnSpc>
                <a:spcPct val="120000"/>
              </a:lnSpc>
              <a:spcBef>
                <a:spcPts val="1000"/>
              </a:spcBef>
              <a:spcAft>
                <a:spcPts val="0"/>
              </a:spcAft>
              <a:buSzPts val="2400"/>
              <a:buNone/>
            </a:pPr>
            <a:r>
              <a:rPr lang="en-IE" sz="2400"/>
              <a:t>THE BRACKETS LET US KNOW THAT THIS PIECE OF CODE IS A FUNCTION.</a:t>
            </a:r>
            <a:endParaRPr sz="2400"/>
          </a:p>
        </p:txBody>
      </p:sp>
      <p:pic>
        <p:nvPicPr>
          <p:cNvPr descr="A picture containing drawing&#10;&#10;Description automatically generated" id="250" name="Google Shape;250;p7"/>
          <p:cNvPicPr preferRelativeResize="0"/>
          <p:nvPr/>
        </p:nvPicPr>
        <p:blipFill rotWithShape="1">
          <a:blip r:embed="rId3">
            <a:alphaModFix/>
          </a:blip>
          <a:srcRect b="0" l="0" r="0" t="0"/>
          <a:stretch/>
        </p:blipFill>
        <p:spPr>
          <a:xfrm>
            <a:off x="5735796" y="4422187"/>
            <a:ext cx="3902126" cy="1248749"/>
          </a:xfrm>
          <a:prstGeom prst="rect">
            <a:avLst/>
          </a:prstGeom>
          <a:noFill/>
          <a:ln>
            <a:noFill/>
          </a:ln>
        </p:spPr>
      </p:pic>
      <p:sp>
        <p:nvSpPr>
          <p:cNvPr id="251" name="Google Shape;251;p7"/>
          <p:cNvSpPr/>
          <p:nvPr/>
        </p:nvSpPr>
        <p:spPr>
          <a:xfrm>
            <a:off x="2624211" y="4365782"/>
            <a:ext cx="1708401" cy="1410765"/>
          </a:xfrm>
          <a:prstGeom prst="righ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846" name="Shape 846"/>
        <p:cNvGrpSpPr/>
        <p:nvPr/>
      </p:nvGrpSpPr>
      <p:grpSpPr>
        <a:xfrm>
          <a:off x="0" y="0"/>
          <a:ext cx="0" cy="0"/>
          <a:chOff x="0" y="0"/>
          <a:chExt cx="0" cy="0"/>
        </a:xfrm>
      </p:grpSpPr>
      <p:sp>
        <p:nvSpPr>
          <p:cNvPr id="847" name="Google Shape;847;p70"/>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A close up of text on a white background&#10;&#10;Description automatically generated" id="848" name="Google Shape;848;p70"/>
          <p:cNvPicPr preferRelativeResize="0"/>
          <p:nvPr/>
        </p:nvPicPr>
        <p:blipFill rotWithShape="1">
          <a:blip r:embed="rId3">
            <a:alphaModFix/>
          </a:blip>
          <a:srcRect b="0" l="0" r="0" t="0"/>
          <a:stretch/>
        </p:blipFill>
        <p:spPr>
          <a:xfrm>
            <a:off x="7537704" y="1332454"/>
            <a:ext cx="3840815" cy="4224896"/>
          </a:xfrm>
          <a:prstGeom prst="rect">
            <a:avLst/>
          </a:prstGeom>
          <a:noFill/>
          <a:ln>
            <a:noFill/>
          </a:ln>
        </p:spPr>
      </p:pic>
      <p:pic>
        <p:nvPicPr>
          <p:cNvPr id="849" name="Google Shape;849;p70"/>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850" name="Google Shape;850;p70"/>
          <p:cNvSpPr txBox="1"/>
          <p:nvPr>
            <p:ph idx="1" type="body"/>
          </p:nvPr>
        </p:nvSpPr>
        <p:spPr>
          <a:xfrm>
            <a:off x="1054065" y="1989640"/>
            <a:ext cx="5855415" cy="452546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200"/>
              <a:buNone/>
            </a:pPr>
            <a:r>
              <a:rPr lang="en-IE" sz="1200"/>
              <a:t>BY INDENTING A LINE IT BECOMES A BLOCK. A BLOCK IS ONE IS ONE OR MORE CONSECUTIVE </a:t>
            </a:r>
            <a:endParaRPr/>
          </a:p>
          <a:p>
            <a:pPr indent="0" lvl="0" marL="0" rtl="0" algn="l">
              <a:lnSpc>
                <a:spcPct val="110000"/>
              </a:lnSpc>
              <a:spcBef>
                <a:spcPts val="1000"/>
              </a:spcBef>
              <a:spcAft>
                <a:spcPts val="0"/>
              </a:spcAft>
              <a:buSzPts val="1200"/>
              <a:buNone/>
            </a:pPr>
            <a:r>
              <a:rPr lang="en-IE" sz="1200"/>
              <a:t>LINES INDENTED BY THE SAME AMOUNT.</a:t>
            </a:r>
            <a:endParaRPr/>
          </a:p>
          <a:p>
            <a:pPr indent="0" lvl="0" marL="0" rtl="0" algn="l">
              <a:lnSpc>
                <a:spcPct val="110000"/>
              </a:lnSpc>
              <a:spcBef>
                <a:spcPts val="1000"/>
              </a:spcBef>
              <a:spcAft>
                <a:spcPts val="0"/>
              </a:spcAft>
              <a:buSzPts val="1200"/>
              <a:buNone/>
            </a:pPr>
            <a:r>
              <a:rPr lang="en-IE" sz="1200"/>
              <a:t>THE INDENT IS EQUAL TO 4 SPACES OR 1 TAB. CODERS AROUND THE WORLD HAVE ARGUMENTS </a:t>
            </a:r>
            <a:endParaRPr/>
          </a:p>
          <a:p>
            <a:pPr indent="0" lvl="0" marL="0" rtl="0" algn="l">
              <a:lnSpc>
                <a:spcPct val="110000"/>
              </a:lnSpc>
              <a:spcBef>
                <a:spcPts val="1000"/>
              </a:spcBef>
              <a:spcAft>
                <a:spcPts val="0"/>
              </a:spcAft>
              <a:buSzPts val="1200"/>
              <a:buNone/>
            </a:pPr>
            <a:r>
              <a:rPr lang="en-IE" sz="1200"/>
              <a:t>ABOUT WHETHER TO USE TABS OR SPACES ALL THE TIME, THE FACT IS THAT IT DOESN’T MATTER.</a:t>
            </a:r>
            <a:endParaRPr/>
          </a:p>
          <a:p>
            <a:pPr indent="0" lvl="0" marL="0" rtl="0" algn="l">
              <a:lnSpc>
                <a:spcPct val="110000"/>
              </a:lnSpc>
              <a:spcBef>
                <a:spcPts val="1000"/>
              </a:spcBef>
              <a:spcAft>
                <a:spcPts val="0"/>
              </a:spcAft>
              <a:buSzPts val="1200"/>
              <a:buNone/>
            </a:pPr>
            <a:r>
              <a:rPr lang="en-IE" sz="1200"/>
              <a:t>BLOCKS CAN BE USED, AS WE SAW HERE TODAY, AS PART OF AN IF STATEMENT. THEY’RE </a:t>
            </a:r>
            <a:endParaRPr/>
          </a:p>
          <a:p>
            <a:pPr indent="0" lvl="0" marL="0" rtl="0" algn="l">
              <a:lnSpc>
                <a:spcPct val="110000"/>
              </a:lnSpc>
              <a:spcBef>
                <a:spcPts val="1000"/>
              </a:spcBef>
              <a:spcAft>
                <a:spcPts val="0"/>
              </a:spcAft>
              <a:buSzPts val="1200"/>
              <a:buNone/>
            </a:pPr>
            <a:r>
              <a:rPr lang="en-IE" sz="1200"/>
              <a:t>THE STATEMENT OR GROUP OF STATEMENTS THAT GETS EXECUTED IF THE CONDITION IS TRUE.</a:t>
            </a:r>
            <a:endParaRPr/>
          </a:p>
          <a:p>
            <a:pPr indent="0" lvl="0" marL="0" rtl="0" algn="l">
              <a:lnSpc>
                <a:spcPct val="110000"/>
              </a:lnSpc>
              <a:spcBef>
                <a:spcPts val="1000"/>
              </a:spcBef>
              <a:spcAft>
                <a:spcPts val="0"/>
              </a:spcAft>
              <a:buSzPts val="1200"/>
              <a:buNone/>
            </a:pPr>
            <a:r>
              <a:rPr lang="en-IE" sz="1200"/>
              <a:t>YOU CAN HAVE AS MANY ELIF STATEMENTS AS YOU REQUIRE. IN OUR EXAMPLE WE ONLY USED ONE, BUT YOU CAN HAVE 2, 3, 4 OR MORE IF YOU NEED.</a:t>
            </a:r>
            <a:endParaRPr/>
          </a:p>
          <a:p>
            <a:pPr indent="0" lvl="0" marL="0" rtl="0" algn="l">
              <a:lnSpc>
                <a:spcPct val="110000"/>
              </a:lnSpc>
              <a:spcBef>
                <a:spcPts val="1000"/>
              </a:spcBef>
              <a:spcAft>
                <a:spcPts val="0"/>
              </a:spcAft>
              <a:buSzPts val="1200"/>
              <a:buNone/>
            </a:pPr>
            <a:r>
              <a:t/>
            </a:r>
            <a:endParaRPr sz="1200"/>
          </a:p>
          <a:p>
            <a:pPr indent="0" lvl="0" marL="0" rtl="0" algn="l">
              <a:lnSpc>
                <a:spcPct val="110000"/>
              </a:lnSpc>
              <a:spcBef>
                <a:spcPts val="1000"/>
              </a:spcBef>
              <a:spcAft>
                <a:spcPts val="0"/>
              </a:spcAft>
              <a:buSzPts val="1200"/>
              <a:buNone/>
            </a:pPr>
            <a:r>
              <a:rPr lang="en-IE" sz="1200"/>
              <a:t>IN AN IF ELSE ELIF STATEMENT, </a:t>
            </a:r>
            <a:r>
              <a:rPr b="1" lang="en-IE" sz="1200"/>
              <a:t>AS SOON AS ONE STATEMENT IS FOUND TO BE TRUE, IT WILL EXECUTE AND NO OTHER CODE BLOCK WILL BE EXECUTED</a:t>
            </a:r>
            <a:r>
              <a:rPr lang="en-IE" sz="1200"/>
              <a:t> IN THAT IF ELSE ELIF STATEMENT.</a:t>
            </a:r>
            <a:endParaRPr/>
          </a:p>
        </p:txBody>
      </p:sp>
      <p:sp>
        <p:nvSpPr>
          <p:cNvPr id="851" name="Google Shape;851;p70"/>
          <p:cNvSpPr txBox="1"/>
          <p:nvPr>
            <p:ph type="title"/>
          </p:nvPr>
        </p:nvSpPr>
        <p:spPr>
          <a:xfrm>
            <a:off x="1054064" y="618517"/>
            <a:ext cx="585541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SOME USEFUL INFORMATION</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855" name="Shape 855"/>
        <p:cNvGrpSpPr/>
        <p:nvPr/>
      </p:nvGrpSpPr>
      <p:grpSpPr>
        <a:xfrm>
          <a:off x="0" y="0"/>
          <a:ext cx="0" cy="0"/>
          <a:chOff x="0" y="0"/>
          <a:chExt cx="0" cy="0"/>
        </a:xfrm>
      </p:grpSpPr>
      <p:sp>
        <p:nvSpPr>
          <p:cNvPr id="856" name="Google Shape;856;p71"/>
          <p:cNvSpPr/>
          <p:nvPr/>
        </p:nvSpPr>
        <p:spPr>
          <a:xfrm>
            <a:off x="0" y="1"/>
            <a:ext cx="12191999"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57" name="Google Shape;857;p71"/>
          <p:cNvSpPr/>
          <p:nvPr/>
        </p:nvSpPr>
        <p:spPr>
          <a:xfrm>
            <a:off x="0" y="0"/>
            <a:ext cx="4013876" cy="6858000"/>
          </a:xfrm>
          <a:prstGeom prst="rect">
            <a:avLst/>
          </a:prstGeom>
          <a:gradFill>
            <a:gsLst>
              <a:gs pos="0">
                <a:srgbClr val="636363"/>
              </a:gs>
              <a:gs pos="100000">
                <a:schemeClr val="dk1"/>
              </a:gs>
            </a:gsLst>
            <a:lin ang="5400000" scaled="0"/>
          </a:gradFill>
          <a:ln>
            <a:noFill/>
          </a:ln>
          <a:effectLst>
            <a:outerShdw blurRad="88900" rotWithShape="0" algn="l" dist="254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858" name="Google Shape;858;p71"/>
          <p:cNvPicPr preferRelativeResize="0"/>
          <p:nvPr/>
        </p:nvPicPr>
        <p:blipFill rotWithShape="1">
          <a:blip r:embed="rId3">
            <a:alphaModFix/>
          </a:blip>
          <a:srcRect b="73004" l="0" r="77037" t="0"/>
          <a:stretch/>
        </p:blipFill>
        <p:spPr>
          <a:xfrm>
            <a:off x="1" y="-2"/>
            <a:ext cx="3321978" cy="2196792"/>
          </a:xfrm>
          <a:prstGeom prst="rect">
            <a:avLst/>
          </a:prstGeom>
          <a:noFill/>
          <a:ln>
            <a:noFill/>
          </a:ln>
        </p:spPr>
      </p:pic>
      <p:sp>
        <p:nvSpPr>
          <p:cNvPr id="859" name="Google Shape;859;p71"/>
          <p:cNvSpPr txBox="1"/>
          <p:nvPr>
            <p:ph type="title"/>
          </p:nvPr>
        </p:nvSpPr>
        <p:spPr>
          <a:xfrm>
            <a:off x="959896" y="960814"/>
            <a:ext cx="2732249" cy="4912936"/>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Twentieth Century"/>
              <a:buNone/>
            </a:pPr>
            <a:r>
              <a:rPr b="1" lang="en-IE" sz="4000">
                <a:solidFill>
                  <a:schemeClr val="lt1"/>
                </a:solidFill>
              </a:rPr>
              <a:t>SUMMARY</a:t>
            </a:r>
            <a:endParaRPr b="1" sz="4000">
              <a:solidFill>
                <a:schemeClr val="lt1"/>
              </a:solidFill>
            </a:endParaRPr>
          </a:p>
        </p:txBody>
      </p:sp>
      <p:sp>
        <p:nvSpPr>
          <p:cNvPr id="860" name="Google Shape;860;p71"/>
          <p:cNvSpPr txBox="1"/>
          <p:nvPr>
            <p:ph idx="1" type="body"/>
          </p:nvPr>
        </p:nvSpPr>
        <p:spPr>
          <a:xfrm>
            <a:off x="4979078" y="238125"/>
            <a:ext cx="6793822" cy="6286499"/>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10000"/>
              </a:lnSpc>
              <a:spcBef>
                <a:spcPts val="0"/>
              </a:spcBef>
              <a:spcAft>
                <a:spcPts val="0"/>
              </a:spcAft>
              <a:buSzPts val="1400"/>
              <a:buNone/>
            </a:pPr>
            <a:r>
              <a:rPr b="1" lang="en-IE" sz="1400"/>
              <a:t>TODAY YOU LEARNED ABOUT:</a:t>
            </a:r>
            <a:endParaRPr/>
          </a:p>
          <a:p>
            <a:pPr indent="-228600" lvl="0" marL="228600" rtl="0" algn="l">
              <a:lnSpc>
                <a:spcPct val="110000"/>
              </a:lnSpc>
              <a:spcBef>
                <a:spcPts val="1000"/>
              </a:spcBef>
              <a:spcAft>
                <a:spcPts val="0"/>
              </a:spcAft>
              <a:buSzPts val="1400"/>
              <a:buFont typeface="Noto Sans Symbols"/>
              <a:buChar char="✔"/>
            </a:pPr>
            <a:r>
              <a:rPr lang="en-IE" sz="1400"/>
              <a:t>EQUALITY OPERATORS: USED TO MAKE COMPARISONS BETWEEN VALUES.</a:t>
            </a:r>
            <a:endParaRPr/>
          </a:p>
          <a:p>
            <a:pPr indent="-228600" lvl="1" marL="685800" rtl="0" algn="l">
              <a:lnSpc>
                <a:spcPct val="110000"/>
              </a:lnSpc>
              <a:spcBef>
                <a:spcPts val="500"/>
              </a:spcBef>
              <a:spcAft>
                <a:spcPts val="0"/>
              </a:spcAft>
              <a:buSzPts val="1400"/>
              <a:buFont typeface="Noto Sans Symbols"/>
              <a:buChar char="✔"/>
            </a:pPr>
            <a:r>
              <a:rPr lang="en-IE" sz="1400"/>
              <a:t>    </a:t>
            </a:r>
            <a:r>
              <a:rPr b="1" lang="en-IE" sz="1400"/>
              <a:t>&lt;     &gt;     ==     &lt;=     &gt;=     != </a:t>
            </a:r>
            <a:endParaRPr/>
          </a:p>
          <a:p>
            <a:pPr indent="-228600" lvl="1" marL="685800" rtl="0" algn="l">
              <a:lnSpc>
                <a:spcPct val="110000"/>
              </a:lnSpc>
              <a:spcBef>
                <a:spcPts val="500"/>
              </a:spcBef>
              <a:spcAft>
                <a:spcPts val="0"/>
              </a:spcAft>
              <a:buSzPts val="1400"/>
              <a:buFont typeface="Noto Sans Symbols"/>
              <a:buChar char="✔"/>
            </a:pPr>
            <a:r>
              <a:rPr lang="en-IE" sz="1400"/>
              <a:t>WE USE == TO CHECK IF ONE VALUE IS EQUAL TO ANOTHER VALUE.</a:t>
            </a:r>
            <a:endParaRPr/>
          </a:p>
          <a:p>
            <a:pPr indent="-228600" lvl="1" marL="685800" rtl="0" algn="l">
              <a:lnSpc>
                <a:spcPct val="110000"/>
              </a:lnSpc>
              <a:spcBef>
                <a:spcPts val="500"/>
              </a:spcBef>
              <a:spcAft>
                <a:spcPts val="0"/>
              </a:spcAft>
              <a:buSzPts val="1400"/>
              <a:buFont typeface="Noto Sans Symbols"/>
              <a:buChar char="✔"/>
            </a:pPr>
            <a:r>
              <a:rPr lang="en-IE" sz="1400"/>
              <a:t>REMEMBER WE USE = TO </a:t>
            </a:r>
            <a:r>
              <a:rPr b="1" lang="en-IE" sz="1400"/>
              <a:t>ASSIGN</a:t>
            </a:r>
            <a:r>
              <a:rPr lang="en-IE" sz="1400"/>
              <a:t> VALUES TO VARIABLES.</a:t>
            </a:r>
            <a:endParaRPr/>
          </a:p>
          <a:p>
            <a:pPr indent="0" lvl="1" marL="457200" rtl="0" algn="l">
              <a:lnSpc>
                <a:spcPct val="110000"/>
              </a:lnSpc>
              <a:spcBef>
                <a:spcPts val="500"/>
              </a:spcBef>
              <a:spcAft>
                <a:spcPts val="0"/>
              </a:spcAft>
              <a:buSzPts val="1400"/>
              <a:buNone/>
            </a:pPr>
            <a:r>
              <a:t/>
            </a:r>
            <a:endParaRPr sz="1400"/>
          </a:p>
          <a:p>
            <a:pPr indent="-228600" lvl="0" marL="228600" rtl="0" algn="l">
              <a:lnSpc>
                <a:spcPct val="110000"/>
              </a:lnSpc>
              <a:spcBef>
                <a:spcPts val="1000"/>
              </a:spcBef>
              <a:spcAft>
                <a:spcPts val="0"/>
              </a:spcAft>
              <a:buSzPts val="1400"/>
              <a:buFont typeface="Noto Sans Symbols"/>
              <a:buChar char="✔"/>
            </a:pPr>
            <a:r>
              <a:rPr lang="en-IE" sz="1400"/>
              <a:t>THE IF STATEMENT</a:t>
            </a:r>
            <a:endParaRPr/>
          </a:p>
          <a:p>
            <a:pPr indent="-228600" lvl="1" marL="685800" rtl="0" algn="l">
              <a:lnSpc>
                <a:spcPct val="110000"/>
              </a:lnSpc>
              <a:spcBef>
                <a:spcPts val="500"/>
              </a:spcBef>
              <a:spcAft>
                <a:spcPts val="0"/>
              </a:spcAft>
              <a:buSzPts val="1400"/>
              <a:buFont typeface="Noto Sans Symbols"/>
              <a:buChar char="✔"/>
            </a:pPr>
            <a:r>
              <a:rPr lang="en-IE" sz="1400"/>
              <a:t>IF THE IF STATEMENT EVALUATES TO TRUE, THE INDENTED CODE BLOCK WILL EXECUTE.</a:t>
            </a:r>
            <a:endParaRPr/>
          </a:p>
          <a:p>
            <a:pPr indent="-228600" lvl="1" marL="685800" rtl="0" algn="l">
              <a:lnSpc>
                <a:spcPct val="110000"/>
              </a:lnSpc>
              <a:spcBef>
                <a:spcPts val="500"/>
              </a:spcBef>
              <a:spcAft>
                <a:spcPts val="0"/>
              </a:spcAft>
              <a:buSzPts val="1400"/>
              <a:buFont typeface="Noto Sans Symbols"/>
              <a:buChar char="✔"/>
            </a:pPr>
            <a:r>
              <a:rPr lang="en-IE" sz="1400"/>
              <a:t>IF THE IF STATEMENT EVALUATES TO FALSE, THE INDENTED CODE BLOCK WILL BE IGNORED.</a:t>
            </a:r>
            <a:endParaRPr/>
          </a:p>
          <a:p>
            <a:pPr indent="0" lvl="1" marL="457200" rtl="0" algn="l">
              <a:lnSpc>
                <a:spcPct val="110000"/>
              </a:lnSpc>
              <a:spcBef>
                <a:spcPts val="500"/>
              </a:spcBef>
              <a:spcAft>
                <a:spcPts val="0"/>
              </a:spcAft>
              <a:buSzPts val="1400"/>
              <a:buNone/>
            </a:pPr>
            <a:r>
              <a:t/>
            </a:r>
            <a:endParaRPr sz="1400"/>
          </a:p>
          <a:p>
            <a:pPr indent="-228600" lvl="0" marL="228600" rtl="0" algn="l">
              <a:lnSpc>
                <a:spcPct val="110000"/>
              </a:lnSpc>
              <a:spcBef>
                <a:spcPts val="1000"/>
              </a:spcBef>
              <a:spcAft>
                <a:spcPts val="0"/>
              </a:spcAft>
              <a:buSzPts val="1400"/>
              <a:buFont typeface="Noto Sans Symbols"/>
              <a:buChar char="✔"/>
            </a:pPr>
            <a:r>
              <a:rPr lang="en-IE" sz="1400"/>
              <a:t>THE IF ELSE STATEMENT</a:t>
            </a:r>
            <a:endParaRPr/>
          </a:p>
          <a:p>
            <a:pPr indent="-228600" lvl="1" marL="685800" rtl="0" algn="l">
              <a:lnSpc>
                <a:spcPct val="110000"/>
              </a:lnSpc>
              <a:spcBef>
                <a:spcPts val="500"/>
              </a:spcBef>
              <a:spcAft>
                <a:spcPts val="0"/>
              </a:spcAft>
              <a:buSzPts val="1400"/>
              <a:buFont typeface="Noto Sans Symbols"/>
              <a:buChar char="✔"/>
            </a:pPr>
            <a:r>
              <a:rPr lang="en-IE" sz="1400"/>
              <a:t>GUARANTEES THAT EITHER THE IF OR THE ELSE CODE BLOCK WILL BE EXECUTED</a:t>
            </a:r>
            <a:endParaRPr/>
          </a:p>
          <a:p>
            <a:pPr indent="0" lvl="1" marL="457200" rtl="0" algn="l">
              <a:lnSpc>
                <a:spcPct val="110000"/>
              </a:lnSpc>
              <a:spcBef>
                <a:spcPts val="500"/>
              </a:spcBef>
              <a:spcAft>
                <a:spcPts val="0"/>
              </a:spcAft>
              <a:buSzPts val="1400"/>
              <a:buNone/>
            </a:pPr>
            <a:r>
              <a:t/>
            </a:r>
            <a:endParaRPr sz="1400"/>
          </a:p>
          <a:p>
            <a:pPr indent="-228600" lvl="0" marL="228600" rtl="0" algn="l">
              <a:lnSpc>
                <a:spcPct val="110000"/>
              </a:lnSpc>
              <a:spcBef>
                <a:spcPts val="1000"/>
              </a:spcBef>
              <a:spcAft>
                <a:spcPts val="0"/>
              </a:spcAft>
              <a:buSzPts val="1400"/>
              <a:buFont typeface="Noto Sans Symbols"/>
              <a:buChar char="✔"/>
            </a:pPr>
            <a:r>
              <a:rPr lang="en-IE" sz="1400"/>
              <a:t>THE IF ELSE ELIF</a:t>
            </a:r>
            <a:endParaRPr/>
          </a:p>
          <a:p>
            <a:pPr indent="-228600" lvl="1" marL="685800" rtl="0" algn="l">
              <a:lnSpc>
                <a:spcPct val="110000"/>
              </a:lnSpc>
              <a:spcBef>
                <a:spcPts val="500"/>
              </a:spcBef>
              <a:spcAft>
                <a:spcPts val="0"/>
              </a:spcAft>
              <a:buSzPts val="1400"/>
              <a:buFont typeface="Noto Sans Symbols"/>
              <a:buChar char="✔"/>
            </a:pPr>
            <a:r>
              <a:rPr lang="en-IE" sz="1400"/>
              <a:t>LIKE THE ELSE IF STATEMENT BUT ADDS IN MORE CONDITIONS.</a:t>
            </a:r>
            <a:endParaRPr/>
          </a:p>
          <a:p>
            <a:pPr indent="0" lvl="1" marL="457200" rtl="0" algn="l">
              <a:lnSpc>
                <a:spcPct val="110000"/>
              </a:lnSpc>
              <a:spcBef>
                <a:spcPts val="500"/>
              </a:spcBef>
              <a:spcAft>
                <a:spcPts val="0"/>
              </a:spcAft>
              <a:buSzPts val="1400"/>
              <a:buNone/>
            </a:pPr>
            <a:r>
              <a:t/>
            </a:r>
            <a:endParaRPr sz="1400"/>
          </a:p>
          <a:p>
            <a:pPr indent="-228600" lvl="0" marL="228600" rtl="0" algn="l">
              <a:lnSpc>
                <a:spcPct val="110000"/>
              </a:lnSpc>
              <a:spcBef>
                <a:spcPts val="1000"/>
              </a:spcBef>
              <a:spcAft>
                <a:spcPts val="0"/>
              </a:spcAft>
              <a:buSzPts val="1400"/>
              <a:buFont typeface="Noto Sans Symbols"/>
              <a:buChar char="✔"/>
            </a:pPr>
            <a:r>
              <a:rPr lang="en-IE" sz="1400"/>
              <a:t>IN AN IF ELSE ELIF STATEMENT, </a:t>
            </a:r>
            <a:r>
              <a:rPr b="1" lang="en-IE" sz="1400"/>
              <a:t>AS SOON AS ONE STATEMENT IS FOUND TO BE TRUE, IT WILL EXECUTE, AND NO OTHER CODE BLOCK WILL BE EXECUTED</a:t>
            </a:r>
            <a:r>
              <a:rPr lang="en-IE" sz="1400"/>
              <a:t> IN THAT IF ELSE ELIF STATEMENT.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4" name="Shape 864"/>
        <p:cNvGrpSpPr/>
        <p:nvPr/>
      </p:nvGrpSpPr>
      <p:grpSpPr>
        <a:xfrm>
          <a:off x="0" y="0"/>
          <a:ext cx="0" cy="0"/>
          <a:chOff x="0" y="0"/>
          <a:chExt cx="0" cy="0"/>
        </a:xfrm>
      </p:grpSpPr>
      <p:pic>
        <p:nvPicPr>
          <p:cNvPr id="865" name="Google Shape;865;p72"/>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866" name="Google Shape;866;p72"/>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867" name="Google Shape;867;p7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868" name="Google Shape;868;p72"/>
          <p:cNvPicPr preferRelativeResize="0"/>
          <p:nvPr/>
        </p:nvPicPr>
        <p:blipFill rotWithShape="1">
          <a:blip r:embed="rId4">
            <a:alphaModFix/>
          </a:blip>
          <a:srcRect b="10212" l="73623" r="0" t="43915"/>
          <a:stretch/>
        </p:blipFill>
        <p:spPr>
          <a:xfrm>
            <a:off x="8199690" y="290557"/>
            <a:ext cx="3992310" cy="3905520"/>
          </a:xfrm>
          <a:prstGeom prst="rect">
            <a:avLst/>
          </a:prstGeom>
          <a:noFill/>
          <a:ln>
            <a:noFill/>
          </a:ln>
        </p:spPr>
      </p:pic>
      <p:pic>
        <p:nvPicPr>
          <p:cNvPr id="869" name="Google Shape;869;p72"/>
          <p:cNvPicPr preferRelativeResize="0"/>
          <p:nvPr/>
        </p:nvPicPr>
        <p:blipFill rotWithShape="1">
          <a:blip r:embed="rId4">
            <a:alphaModFix/>
          </a:blip>
          <a:srcRect b="73832" l="12450" r="54325" t="1120"/>
          <a:stretch/>
        </p:blipFill>
        <p:spPr>
          <a:xfrm>
            <a:off x="4581330" y="0"/>
            <a:ext cx="6762408" cy="2867764"/>
          </a:xfrm>
          <a:prstGeom prst="rect">
            <a:avLst/>
          </a:prstGeom>
          <a:noFill/>
          <a:ln>
            <a:noFill/>
          </a:ln>
        </p:spPr>
      </p:pic>
      <p:sp>
        <p:nvSpPr>
          <p:cNvPr id="870" name="Google Shape;870;p72"/>
          <p:cNvSpPr txBox="1"/>
          <p:nvPr>
            <p:ph type="title"/>
          </p:nvPr>
        </p:nvSpPr>
        <p:spPr>
          <a:xfrm>
            <a:off x="1286933" y="2213361"/>
            <a:ext cx="6247721" cy="22048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IE" sz="4800"/>
              <a:t>LESSON 06</a:t>
            </a:r>
            <a:endParaRPr/>
          </a:p>
        </p:txBody>
      </p:sp>
      <p:sp>
        <p:nvSpPr>
          <p:cNvPr id="871" name="Google Shape;871;p72"/>
          <p:cNvSpPr txBox="1"/>
          <p:nvPr>
            <p:ph idx="1" type="body"/>
          </p:nvPr>
        </p:nvSpPr>
        <p:spPr>
          <a:xfrm>
            <a:off x="1286934" y="4418176"/>
            <a:ext cx="6247721" cy="126420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200"/>
              <a:buNone/>
            </a:pPr>
            <a:r>
              <a:rPr lang="en-IE" sz="2200">
                <a:solidFill>
                  <a:srgbClr val="FEFEFE"/>
                </a:solidFill>
              </a:rPr>
              <a:t>ITERATION</a:t>
            </a:r>
            <a:endParaRPr/>
          </a:p>
        </p:txBody>
      </p:sp>
      <p:pic>
        <p:nvPicPr>
          <p:cNvPr id="872" name="Google Shape;872;p72"/>
          <p:cNvPicPr preferRelativeResize="0"/>
          <p:nvPr/>
        </p:nvPicPr>
        <p:blipFill rotWithShape="1">
          <a:blip r:embed="rId4">
            <a:alphaModFix/>
          </a:blip>
          <a:srcRect b="0" l="65973" r="19879" t="81531"/>
          <a:stretch/>
        </p:blipFill>
        <p:spPr>
          <a:xfrm>
            <a:off x="10246407" y="5429242"/>
            <a:ext cx="1945594" cy="1428758"/>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pic>
        <p:nvPicPr>
          <p:cNvPr id="873" name="Google Shape;873;p72"/>
          <p:cNvPicPr preferRelativeResize="0"/>
          <p:nvPr/>
        </p:nvPicPr>
        <p:blipFill rotWithShape="1">
          <a:blip r:embed="rId4">
            <a:alphaModFix/>
          </a:blip>
          <a:srcRect b="0" l="46466" r="30509" t="75007"/>
          <a:stretch/>
        </p:blipFill>
        <p:spPr>
          <a:xfrm>
            <a:off x="9795659" y="4064996"/>
            <a:ext cx="2716669" cy="1658803"/>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3"/>
          <p:cNvSpPr txBox="1"/>
          <p:nvPr>
            <p:ph type="title"/>
          </p:nvPr>
        </p:nvSpPr>
        <p:spPr>
          <a:xfrm>
            <a:off x="3959860" y="76200"/>
            <a:ext cx="4271645" cy="812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600"/>
              <a:buFont typeface="Twentieth Century"/>
              <a:buNone/>
            </a:pPr>
            <a:r>
              <a:rPr lang="en-IE">
                <a:solidFill>
                  <a:srgbClr val="000000"/>
                </a:solidFill>
              </a:rPr>
              <a:t>LESSON 5 RECAP</a:t>
            </a:r>
            <a:endParaRPr>
              <a:solidFill>
                <a:srgbClr val="000000"/>
              </a:solidFill>
            </a:endParaRPr>
          </a:p>
        </p:txBody>
      </p:sp>
      <p:sp>
        <p:nvSpPr>
          <p:cNvPr id="879" name="Google Shape;879;p73"/>
          <p:cNvSpPr txBox="1"/>
          <p:nvPr>
            <p:ph idx="1" type="body"/>
          </p:nvPr>
        </p:nvSpPr>
        <p:spPr>
          <a:xfrm>
            <a:off x="709961" y="888922"/>
            <a:ext cx="10772142" cy="4844716"/>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2000"/>
              <a:buNone/>
            </a:pPr>
            <a:r>
              <a:rPr b="1" lang="en-IE" sz="2000">
                <a:solidFill>
                  <a:srgbClr val="000000"/>
                </a:solidFill>
              </a:rPr>
              <a:t>IN THE FIFTH LESSON WE LEARNED ABOUT:</a:t>
            </a:r>
            <a:endParaRPr/>
          </a:p>
          <a:p>
            <a:pPr indent="-228600" lvl="0" marL="228600" rtl="0" algn="l">
              <a:lnSpc>
                <a:spcPct val="120000"/>
              </a:lnSpc>
              <a:spcBef>
                <a:spcPts val="1000"/>
              </a:spcBef>
              <a:spcAft>
                <a:spcPts val="0"/>
              </a:spcAft>
              <a:buSzPts val="1800"/>
              <a:buFont typeface="Noto Sans Symbols"/>
              <a:buChar char="✔"/>
            </a:pPr>
            <a:r>
              <a:rPr lang="en-IE" sz="1800"/>
              <a:t>EQUALITY OPERATORS: USED TO MAKE COMPARISONS BETWEEN VALUES.</a:t>
            </a:r>
            <a:endParaRPr/>
          </a:p>
          <a:p>
            <a:pPr indent="-228600" lvl="1" marL="685800" rtl="0" algn="l">
              <a:lnSpc>
                <a:spcPct val="120000"/>
              </a:lnSpc>
              <a:spcBef>
                <a:spcPts val="500"/>
              </a:spcBef>
              <a:spcAft>
                <a:spcPts val="0"/>
              </a:spcAft>
              <a:buSzPts val="1800"/>
              <a:buFont typeface="Noto Sans Symbols"/>
              <a:buChar char="✔"/>
            </a:pPr>
            <a:r>
              <a:rPr lang="en-IE" sz="1800"/>
              <a:t>    </a:t>
            </a:r>
            <a:r>
              <a:rPr b="1" lang="en-IE" sz="1800"/>
              <a:t>&lt;     &gt;     ==     &lt;=     &gt;=     != </a:t>
            </a:r>
            <a:endParaRPr/>
          </a:p>
          <a:p>
            <a:pPr indent="-228600" lvl="1" marL="685800" rtl="0" algn="l">
              <a:lnSpc>
                <a:spcPct val="120000"/>
              </a:lnSpc>
              <a:spcBef>
                <a:spcPts val="500"/>
              </a:spcBef>
              <a:spcAft>
                <a:spcPts val="0"/>
              </a:spcAft>
              <a:buSzPts val="1800"/>
              <a:buFont typeface="Noto Sans Symbols"/>
              <a:buChar char="✔"/>
            </a:pPr>
            <a:r>
              <a:rPr lang="en-IE" sz="1800"/>
              <a:t>WE USE == TO CHECK IF ONE VALUE IS EQUAL TO ANOTHER VALUE.</a:t>
            </a:r>
            <a:endParaRPr/>
          </a:p>
          <a:p>
            <a:pPr indent="-228600" lvl="1" marL="685800" rtl="0" algn="l">
              <a:lnSpc>
                <a:spcPct val="120000"/>
              </a:lnSpc>
              <a:spcBef>
                <a:spcPts val="500"/>
              </a:spcBef>
              <a:spcAft>
                <a:spcPts val="0"/>
              </a:spcAft>
              <a:buSzPts val="1800"/>
              <a:buFont typeface="Noto Sans Symbols"/>
              <a:buChar char="✔"/>
            </a:pPr>
            <a:r>
              <a:rPr lang="en-IE" sz="1800"/>
              <a:t>REMEMBER WE USE = TO </a:t>
            </a:r>
            <a:r>
              <a:rPr b="1" lang="en-IE" sz="1800"/>
              <a:t>ASSIGN</a:t>
            </a:r>
            <a:r>
              <a:rPr lang="en-IE" sz="1800"/>
              <a:t> VALUES TO VARIABLES.</a:t>
            </a:r>
            <a:br>
              <a:rPr lang="en-IE" sz="1800"/>
            </a:br>
            <a:endParaRPr sz="1800"/>
          </a:p>
          <a:p>
            <a:pPr indent="-228600" lvl="0" marL="228600" rtl="0" algn="l">
              <a:lnSpc>
                <a:spcPct val="120000"/>
              </a:lnSpc>
              <a:spcBef>
                <a:spcPts val="1000"/>
              </a:spcBef>
              <a:spcAft>
                <a:spcPts val="0"/>
              </a:spcAft>
              <a:buSzPts val="1800"/>
              <a:buFont typeface="Noto Sans Symbols"/>
              <a:buChar char="✔"/>
            </a:pPr>
            <a:r>
              <a:rPr lang="en-IE" sz="1800"/>
              <a:t>THE IF STATEMENT</a:t>
            </a:r>
            <a:endParaRPr/>
          </a:p>
          <a:p>
            <a:pPr indent="-228600" lvl="1" marL="685800" rtl="0" algn="l">
              <a:lnSpc>
                <a:spcPct val="120000"/>
              </a:lnSpc>
              <a:spcBef>
                <a:spcPts val="500"/>
              </a:spcBef>
              <a:spcAft>
                <a:spcPts val="0"/>
              </a:spcAft>
              <a:buSzPts val="1800"/>
              <a:buFont typeface="Noto Sans Symbols"/>
              <a:buChar char="✔"/>
            </a:pPr>
            <a:r>
              <a:rPr lang="en-IE" sz="1800"/>
              <a:t>IF THE IF STATEMENT EVALUATES TO TRUE, THE INDENTED CODE BLOCK WILL EXECUTE.</a:t>
            </a:r>
            <a:endParaRPr/>
          </a:p>
          <a:p>
            <a:pPr indent="-228600" lvl="1" marL="685800" rtl="0" algn="l">
              <a:lnSpc>
                <a:spcPct val="120000"/>
              </a:lnSpc>
              <a:spcBef>
                <a:spcPts val="500"/>
              </a:spcBef>
              <a:spcAft>
                <a:spcPts val="0"/>
              </a:spcAft>
              <a:buSzPts val="1800"/>
              <a:buFont typeface="Noto Sans Symbols"/>
              <a:buChar char="✔"/>
            </a:pPr>
            <a:r>
              <a:rPr lang="en-IE" sz="1800"/>
              <a:t>IF THE IF STATEMENT EVALUATES TO FALSE, THE INDENTED CODE BLOCK WILL BE IGNORED.</a:t>
            </a:r>
            <a:br>
              <a:rPr lang="en-IE" sz="1800"/>
            </a:br>
            <a:endParaRPr sz="1800"/>
          </a:p>
          <a:p>
            <a:pPr indent="-228600" lvl="0" marL="228600" rtl="0" algn="l">
              <a:lnSpc>
                <a:spcPct val="120000"/>
              </a:lnSpc>
              <a:spcBef>
                <a:spcPts val="1000"/>
              </a:spcBef>
              <a:spcAft>
                <a:spcPts val="0"/>
              </a:spcAft>
              <a:buSzPts val="1800"/>
              <a:buFont typeface="Noto Sans Symbols"/>
              <a:buChar char="✔"/>
            </a:pPr>
            <a:r>
              <a:rPr lang="en-IE" sz="1800"/>
              <a:t>THE IF ELSE STATEMENT</a:t>
            </a:r>
            <a:endParaRPr/>
          </a:p>
          <a:p>
            <a:pPr indent="-228600" lvl="1" marL="685800" rtl="0" algn="l">
              <a:lnSpc>
                <a:spcPct val="120000"/>
              </a:lnSpc>
              <a:spcBef>
                <a:spcPts val="500"/>
              </a:spcBef>
              <a:spcAft>
                <a:spcPts val="0"/>
              </a:spcAft>
              <a:buSzPts val="1800"/>
              <a:buFont typeface="Noto Sans Symbols"/>
              <a:buChar char="✔"/>
            </a:pPr>
            <a:r>
              <a:rPr lang="en-IE" sz="1800"/>
              <a:t>GUARANTEES THAT EITHER THE IF OR THE ELSE CODE BLOCK WILL BE EXECUTED.</a:t>
            </a:r>
            <a:br>
              <a:rPr lang="en-IE" sz="1800"/>
            </a:br>
            <a:endParaRPr sz="1800"/>
          </a:p>
          <a:p>
            <a:pPr indent="-228600" lvl="0" marL="228600" rtl="0" algn="l">
              <a:lnSpc>
                <a:spcPct val="120000"/>
              </a:lnSpc>
              <a:spcBef>
                <a:spcPts val="1000"/>
              </a:spcBef>
              <a:spcAft>
                <a:spcPts val="0"/>
              </a:spcAft>
              <a:buSzPts val="1800"/>
              <a:buFont typeface="Noto Sans Symbols"/>
              <a:buChar char="✔"/>
            </a:pPr>
            <a:r>
              <a:rPr lang="en-IE" sz="1800"/>
              <a:t>THE IF ELSE ELIF</a:t>
            </a:r>
            <a:endParaRPr/>
          </a:p>
          <a:p>
            <a:pPr indent="-228600" lvl="1" marL="685800" rtl="0" algn="l">
              <a:lnSpc>
                <a:spcPct val="120000"/>
              </a:lnSpc>
              <a:spcBef>
                <a:spcPts val="500"/>
              </a:spcBef>
              <a:spcAft>
                <a:spcPts val="0"/>
              </a:spcAft>
              <a:buSzPts val="1800"/>
              <a:buFont typeface="Noto Sans Symbols"/>
              <a:buChar char="✔"/>
            </a:pPr>
            <a:r>
              <a:rPr lang="en-IE" sz="1800"/>
              <a:t>LIKE THE ELSE IF STATEMENT BUT ADDS IN MORE CONDITIONS.</a:t>
            </a:r>
            <a:br>
              <a:rPr lang="en-IE" sz="1800"/>
            </a:br>
            <a:endParaRPr sz="1800"/>
          </a:p>
          <a:p>
            <a:pPr indent="-228600" lvl="0" marL="228600" rtl="0" algn="l">
              <a:lnSpc>
                <a:spcPct val="120000"/>
              </a:lnSpc>
              <a:spcBef>
                <a:spcPts val="1000"/>
              </a:spcBef>
              <a:spcAft>
                <a:spcPts val="0"/>
              </a:spcAft>
              <a:buSzPts val="1800"/>
              <a:buFont typeface="Noto Sans Symbols"/>
              <a:buChar char="✔"/>
            </a:pPr>
            <a:r>
              <a:rPr lang="en-IE" sz="1800"/>
              <a:t>IN AN IF ELSE ELIF STATEMENT, </a:t>
            </a:r>
            <a:r>
              <a:rPr b="1" lang="en-IE" sz="1800"/>
              <a:t>AS SOON AS ONE STATEMENT IS FOUND TO BE TRUE, IT WILL EXECUTE, AND NO OTHER CODE BLOCK WILL BE EXECUTED</a:t>
            </a:r>
            <a:r>
              <a:rPr lang="en-IE" sz="1800"/>
              <a:t> IN THAT IF ELSE ELIF STATEMENT.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883" name="Shape 883"/>
        <p:cNvGrpSpPr/>
        <p:nvPr/>
      </p:nvGrpSpPr>
      <p:grpSpPr>
        <a:xfrm>
          <a:off x="0" y="0"/>
          <a:ext cx="0" cy="0"/>
          <a:chOff x="0" y="0"/>
          <a:chExt cx="0" cy="0"/>
        </a:xfrm>
      </p:grpSpPr>
      <p:sp>
        <p:nvSpPr>
          <p:cNvPr id="884" name="Google Shape;884;p74"/>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Top view of cubes connected with black lines" id="885" name="Google Shape;885;p74"/>
          <p:cNvPicPr preferRelativeResize="0"/>
          <p:nvPr/>
        </p:nvPicPr>
        <p:blipFill rotWithShape="1">
          <a:blip r:embed="rId3">
            <a:alphaModFix/>
          </a:blip>
          <a:srcRect b="0" l="32953" r="23031" t="0"/>
          <a:stretch/>
        </p:blipFill>
        <p:spPr>
          <a:xfrm>
            <a:off x="20" y="10"/>
            <a:ext cx="4024741" cy="6857990"/>
          </a:xfrm>
          <a:prstGeom prst="rect">
            <a:avLst/>
          </a:prstGeom>
          <a:noFill/>
          <a:ln>
            <a:noFill/>
          </a:ln>
        </p:spPr>
      </p:pic>
      <p:sp>
        <p:nvSpPr>
          <p:cNvPr id="886" name="Google Shape;886;p74"/>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887" name="Google Shape;887;p74"/>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888" name="Google Shape;888;p74"/>
          <p:cNvSpPr txBox="1"/>
          <p:nvPr>
            <p:ph type="title"/>
          </p:nvPr>
        </p:nvSpPr>
        <p:spPr>
          <a:xfrm>
            <a:off x="4465050" y="618517"/>
            <a:ext cx="667288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WHAT IS ITERATION?</a:t>
            </a:r>
            <a:endParaRPr/>
          </a:p>
        </p:txBody>
      </p:sp>
      <p:sp>
        <p:nvSpPr>
          <p:cNvPr id="889" name="Google Shape;889;p74"/>
          <p:cNvSpPr txBox="1"/>
          <p:nvPr>
            <p:ph idx="1" type="body"/>
          </p:nvPr>
        </p:nvSpPr>
        <p:spPr>
          <a:xfrm>
            <a:off x="4465048" y="1685926"/>
            <a:ext cx="6672887" cy="4105274"/>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1800"/>
              <a:buChar char="•"/>
            </a:pPr>
            <a:r>
              <a:rPr lang="en-IE" sz="1800"/>
              <a:t>ITERATION IS THE FORM OF PROGRAM CONTROL THAT ALLOWS US TO INSTRUCT THE COMPUTER TO CARRY OUT A TASK OVER AND OVER AGAIN BY REPEATING A SECTION OF CODE, ALSO CALLED REPETITION, E.G. TAKING IN DATA FROM THE USER RELATING TO MULTIPLE EMPLOYEES, STUDENTS, REPEATED CALCULATIONS ETC.</a:t>
            </a:r>
            <a:endParaRPr sz="1800"/>
          </a:p>
          <a:p>
            <a:pPr indent="-228600" lvl="0" marL="228600" rtl="0" algn="l">
              <a:lnSpc>
                <a:spcPct val="110000"/>
              </a:lnSpc>
              <a:spcBef>
                <a:spcPts val="1000"/>
              </a:spcBef>
              <a:spcAft>
                <a:spcPts val="0"/>
              </a:spcAft>
              <a:buSzPts val="1800"/>
              <a:buChar char="•"/>
            </a:pPr>
            <a:r>
              <a:rPr lang="en-IE" sz="1800"/>
              <a:t>THE PROGRAM STRUCTURE THAT IS USED TO CONTROL THIS REPETITION IS CALLED A LOOP.</a:t>
            </a:r>
            <a:endParaRPr/>
          </a:p>
          <a:p>
            <a:pPr indent="-228600" lvl="0" marL="228600" rtl="0" algn="l">
              <a:lnSpc>
                <a:spcPct val="110000"/>
              </a:lnSpc>
              <a:spcBef>
                <a:spcPts val="1000"/>
              </a:spcBef>
              <a:spcAft>
                <a:spcPts val="0"/>
              </a:spcAft>
              <a:buSzPts val="1800"/>
              <a:buChar char="•"/>
            </a:pPr>
            <a:r>
              <a:rPr lang="en-IE" sz="1800"/>
              <a:t>THERE ARE TWO TYPES OF LOOPS IN PYTHON</a:t>
            </a:r>
            <a:endParaRPr/>
          </a:p>
          <a:p>
            <a:pPr indent="-228600" lvl="1" marL="685800" rtl="0" algn="l">
              <a:lnSpc>
                <a:spcPct val="110000"/>
              </a:lnSpc>
              <a:spcBef>
                <a:spcPts val="500"/>
              </a:spcBef>
              <a:spcAft>
                <a:spcPts val="0"/>
              </a:spcAft>
              <a:buSzPts val="1800"/>
              <a:buChar char="•"/>
            </a:pPr>
            <a:r>
              <a:rPr lang="en-IE"/>
              <a:t>WHILE</a:t>
            </a:r>
            <a:endParaRPr/>
          </a:p>
          <a:p>
            <a:pPr indent="-228600" lvl="1" marL="685800" rtl="0" algn="l">
              <a:lnSpc>
                <a:spcPct val="110000"/>
              </a:lnSpc>
              <a:spcBef>
                <a:spcPts val="500"/>
              </a:spcBef>
              <a:spcAft>
                <a:spcPts val="0"/>
              </a:spcAft>
              <a:buSzPts val="1800"/>
              <a:buChar char="•"/>
            </a:pPr>
            <a:r>
              <a:rPr lang="en-IE"/>
              <a:t>FOR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5"/>
          <p:cNvSpPr/>
          <p:nvPr/>
        </p:nvSpPr>
        <p:spPr>
          <a:xfrm>
            <a:off x="1210277" y="0"/>
            <a:ext cx="9771446" cy="6858000"/>
          </a:xfrm>
          <a:custGeom>
            <a:rect b="b" l="l" r="r" t="t"/>
            <a:pathLst>
              <a:path extrusionOk="0" h="6858000" w="9771446">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rgbClr val="D8D8D8">
              <a:alpha val="6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895" name="Google Shape;895;p75"/>
          <p:cNvSpPr/>
          <p:nvPr/>
        </p:nvSpPr>
        <p:spPr>
          <a:xfrm>
            <a:off x="1504122" y="-1059760"/>
            <a:ext cx="9183756" cy="8977520"/>
          </a:xfrm>
          <a:prstGeom prst="ellipse">
            <a:avLst/>
          </a:prstGeom>
          <a:solidFill>
            <a:schemeClr val="accent6"/>
          </a:solidFill>
          <a:ln cap="flat" cmpd="sng" w="15875">
            <a:solidFill>
              <a:srgbClr val="7643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13800">
                <a:solidFill>
                  <a:schemeClr val="lt1"/>
                </a:solidFill>
                <a:latin typeface="Twentieth Century"/>
                <a:ea typeface="Twentieth Century"/>
                <a:cs typeface="Twentieth Century"/>
                <a:sym typeface="Twentieth Century"/>
              </a:rPr>
              <a:t>The while loop</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6"/>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WHILE LOOP</a:t>
            </a:r>
            <a:endParaRPr/>
          </a:p>
        </p:txBody>
      </p:sp>
      <p:sp>
        <p:nvSpPr>
          <p:cNvPr id="901" name="Google Shape;901;p76"/>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lang="en-IE"/>
              <a:t>THE WHILE STATEMENT CONTINUALLY EXECUTES A BLOCK OF STATEMENTS WHILE A PARTICULAR CONDITION IS TRUE, SIMILAR STRUCTURE TO AN IF STATEMENT.</a:t>
            </a:r>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lang="en-IE"/>
              <a:t>THE WHILE STATEMENT EVALUATES THE CONDITION, WHICH MUST RETURN A BOOLEAN VALUE, EITHER TRUE OR FALSE.</a:t>
            </a:r>
            <a:endParaRPr/>
          </a:p>
          <a:p>
            <a:pPr indent="0" lvl="0" marL="0" rtl="0" algn="l">
              <a:lnSpc>
                <a:spcPct val="120000"/>
              </a:lnSpc>
              <a:spcBef>
                <a:spcPts val="1000"/>
              </a:spcBef>
              <a:spcAft>
                <a:spcPts val="0"/>
              </a:spcAft>
              <a:buSzPts val="2000"/>
              <a:buNone/>
            </a:pPr>
            <a:r>
              <a:t/>
            </a:r>
            <a:endParaRPr/>
          </a:p>
        </p:txBody>
      </p:sp>
      <p:sp>
        <p:nvSpPr>
          <p:cNvPr id="902" name="Google Shape;902;p76"/>
          <p:cNvSpPr txBox="1"/>
          <p:nvPr/>
        </p:nvSpPr>
        <p:spPr>
          <a:xfrm>
            <a:off x="3916017" y="4139648"/>
            <a:ext cx="480557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counter = 0</a:t>
            </a:r>
            <a:endParaRPr/>
          </a:p>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while counter &lt; 10:</a:t>
            </a:r>
            <a:endParaRPr/>
          </a:p>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	print(counter)</a:t>
            </a:r>
            <a:endParaRPr/>
          </a:p>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	counter += 1</a:t>
            </a:r>
            <a:endParaRPr sz="2400">
              <a:solidFill>
                <a:schemeClr val="dk1"/>
              </a:solidFill>
              <a:latin typeface="Twentieth Century"/>
              <a:ea typeface="Twentieth Century"/>
              <a:cs typeface="Twentieth Century"/>
              <a:sym typeface="Twentieth Century"/>
            </a:endParaRPr>
          </a:p>
        </p:txBody>
      </p:sp>
      <p:cxnSp>
        <p:nvCxnSpPr>
          <p:cNvPr id="903" name="Google Shape;903;p76"/>
          <p:cNvCxnSpPr/>
          <p:nvPr/>
        </p:nvCxnSpPr>
        <p:spPr>
          <a:xfrm>
            <a:off x="4070074" y="4860235"/>
            <a:ext cx="0" cy="1118152"/>
          </a:xfrm>
          <a:prstGeom prst="straightConnector1">
            <a:avLst/>
          </a:prstGeom>
          <a:noFill/>
          <a:ln cap="flat" cmpd="sng" w="57150">
            <a:solidFill>
              <a:srgbClr val="2581BC"/>
            </a:solidFill>
            <a:prstDash val="solid"/>
            <a:round/>
            <a:headEnd len="sm" w="sm" type="none"/>
            <a:tailEnd len="sm" w="sm" type="none"/>
          </a:ln>
        </p:spPr>
      </p:cxnSp>
      <p:cxnSp>
        <p:nvCxnSpPr>
          <p:cNvPr id="904" name="Google Shape;904;p76"/>
          <p:cNvCxnSpPr/>
          <p:nvPr/>
        </p:nvCxnSpPr>
        <p:spPr>
          <a:xfrm>
            <a:off x="4360793" y="4860235"/>
            <a:ext cx="0" cy="1118152"/>
          </a:xfrm>
          <a:prstGeom prst="straightConnector1">
            <a:avLst/>
          </a:prstGeom>
          <a:noFill/>
          <a:ln cap="flat" cmpd="sng" w="57150">
            <a:solidFill>
              <a:srgbClr val="2581BC"/>
            </a:solidFill>
            <a:prstDash val="solid"/>
            <a:round/>
            <a:headEnd len="sm" w="sm" type="none"/>
            <a:tailEnd len="sm" w="sm" type="none"/>
          </a:ln>
        </p:spPr>
      </p:cxnSp>
      <p:sp>
        <p:nvSpPr>
          <p:cNvPr id="905" name="Google Shape;905;p76"/>
          <p:cNvSpPr/>
          <p:nvPr/>
        </p:nvSpPr>
        <p:spPr>
          <a:xfrm>
            <a:off x="5372100" y="5709308"/>
            <a:ext cx="1565412" cy="1118152"/>
          </a:xfrm>
          <a:prstGeom prst="up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906" name="Google Shape;906;p76"/>
          <p:cNvSpPr/>
          <p:nvPr/>
        </p:nvSpPr>
        <p:spPr>
          <a:xfrm>
            <a:off x="93729" y="5151350"/>
            <a:ext cx="39763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IE" sz="2400" cap="none">
                <a:solidFill>
                  <a:schemeClr val="dk1"/>
                </a:solidFill>
                <a:latin typeface="Twentieth Century"/>
                <a:ea typeface="Twentieth Century"/>
                <a:cs typeface="Twentieth Century"/>
                <a:sym typeface="Twentieth Century"/>
              </a:rPr>
              <a:t>Indentation is really important</a:t>
            </a:r>
            <a:endParaRPr/>
          </a:p>
        </p:txBody>
      </p:sp>
      <p:sp>
        <p:nvSpPr>
          <p:cNvPr id="907" name="Google Shape;907;p76"/>
          <p:cNvSpPr/>
          <p:nvPr/>
        </p:nvSpPr>
        <p:spPr>
          <a:xfrm>
            <a:off x="6649204" y="6283086"/>
            <a:ext cx="499290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IE" sz="2400" cap="none">
                <a:solidFill>
                  <a:schemeClr val="dk1"/>
                </a:solidFill>
                <a:latin typeface="Twentieth Century"/>
                <a:ea typeface="Twentieth Century"/>
                <a:cs typeface="Twentieth Century"/>
                <a:sym typeface="Twentieth Century"/>
              </a:rPr>
              <a:t>Indented code is run inside of the loop</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7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WHILE LOOP</a:t>
            </a:r>
            <a:endParaRPr/>
          </a:p>
        </p:txBody>
      </p:sp>
      <p:grpSp>
        <p:nvGrpSpPr>
          <p:cNvPr id="913" name="Google Shape;913;p77"/>
          <p:cNvGrpSpPr/>
          <p:nvPr/>
        </p:nvGrpSpPr>
        <p:grpSpPr>
          <a:xfrm>
            <a:off x="838200" y="2131141"/>
            <a:ext cx="10515600" cy="1269068"/>
            <a:chOff x="0" y="305516"/>
            <a:chExt cx="10515600" cy="1269068"/>
          </a:xfrm>
        </p:grpSpPr>
        <p:sp>
          <p:nvSpPr>
            <p:cNvPr id="914" name="Google Shape;914;p77"/>
            <p:cNvSpPr/>
            <p:nvPr/>
          </p:nvSpPr>
          <p:spPr>
            <a:xfrm>
              <a:off x="0" y="305516"/>
              <a:ext cx="10515600" cy="564030"/>
            </a:xfrm>
            <a:prstGeom prst="roundRect">
              <a:avLst>
                <a:gd fmla="val 10000" name="adj"/>
              </a:avLst>
            </a:prstGeom>
            <a:solidFill>
              <a:srgbClr val="CBE0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7"/>
            <p:cNvSpPr/>
            <p:nvPr/>
          </p:nvSpPr>
          <p:spPr>
            <a:xfrm>
              <a:off x="170619" y="432423"/>
              <a:ext cx="310216" cy="310216"/>
            </a:xfrm>
            <a:prstGeom prst="rect">
              <a:avLst/>
            </a:prstGeom>
            <a:blipFill rotWithShape="1">
              <a:blip r:embed="rId3">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7"/>
            <p:cNvSpPr/>
            <p:nvPr/>
          </p:nvSpPr>
          <p:spPr>
            <a:xfrm>
              <a:off x="651454" y="305516"/>
              <a:ext cx="9864145" cy="56403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7"/>
            <p:cNvSpPr txBox="1"/>
            <p:nvPr/>
          </p:nvSpPr>
          <p:spPr>
            <a:xfrm>
              <a:off x="651454" y="305516"/>
              <a:ext cx="9864145" cy="564030"/>
            </a:xfrm>
            <a:prstGeom prst="rect">
              <a:avLst/>
            </a:prstGeom>
            <a:noFill/>
            <a:ln>
              <a:noFill/>
            </a:ln>
          </p:spPr>
          <p:txBody>
            <a:bodyPr anchorCtr="0" anchor="ctr" bIns="59675" lIns="59675" spcFirstLastPara="1" rIns="59675" wrap="square" tIns="59675">
              <a:noAutofit/>
            </a:bodyPr>
            <a:lstStyle/>
            <a:p>
              <a:pPr indent="0" lvl="0" marL="0" marR="0" rtl="0" algn="l">
                <a:lnSpc>
                  <a:spcPct val="100000"/>
                </a:lnSpc>
                <a:spcBef>
                  <a:spcPts val="0"/>
                </a:spcBef>
                <a:spcAft>
                  <a:spcPts val="0"/>
                </a:spcAft>
                <a:buClr>
                  <a:schemeClr val="dk1"/>
                </a:buClr>
                <a:buSzPts val="2300"/>
                <a:buFont typeface="Twentieth Century"/>
                <a:buNone/>
              </a:pPr>
              <a:r>
                <a:rPr lang="en-IE" sz="2300">
                  <a:solidFill>
                    <a:schemeClr val="dk1"/>
                  </a:solidFill>
                  <a:latin typeface="Twentieth Century"/>
                  <a:ea typeface="Twentieth Century"/>
                  <a:cs typeface="Twentieth Century"/>
                  <a:sym typeface="Twentieth Century"/>
                </a:rPr>
                <a:t>Lets build a program which prints and counts from a start number to an end number.</a:t>
              </a:r>
              <a:endParaRPr sz="2300">
                <a:solidFill>
                  <a:schemeClr val="dk1"/>
                </a:solidFill>
                <a:latin typeface="Twentieth Century"/>
                <a:ea typeface="Twentieth Century"/>
                <a:cs typeface="Twentieth Century"/>
                <a:sym typeface="Twentieth Century"/>
              </a:endParaRPr>
            </a:p>
          </p:txBody>
        </p:sp>
        <p:sp>
          <p:nvSpPr>
            <p:cNvPr id="918" name="Google Shape;918;p77"/>
            <p:cNvSpPr/>
            <p:nvPr/>
          </p:nvSpPr>
          <p:spPr>
            <a:xfrm>
              <a:off x="0" y="1010554"/>
              <a:ext cx="10515600" cy="564030"/>
            </a:xfrm>
            <a:prstGeom prst="roundRect">
              <a:avLst>
                <a:gd fmla="val 10000" name="adj"/>
              </a:avLst>
            </a:prstGeom>
            <a:solidFill>
              <a:srgbClr val="CBE0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7"/>
            <p:cNvSpPr/>
            <p:nvPr/>
          </p:nvSpPr>
          <p:spPr>
            <a:xfrm>
              <a:off x="170619" y="1137461"/>
              <a:ext cx="310216" cy="310216"/>
            </a:xfrm>
            <a:prstGeom prst="rect">
              <a:avLst/>
            </a:prstGeom>
            <a:blipFill rotWithShape="1">
              <a:blip r:embed="rId4">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7"/>
            <p:cNvSpPr/>
            <p:nvPr/>
          </p:nvSpPr>
          <p:spPr>
            <a:xfrm>
              <a:off x="651454" y="1010554"/>
              <a:ext cx="9864145" cy="56403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7"/>
            <p:cNvSpPr txBox="1"/>
            <p:nvPr/>
          </p:nvSpPr>
          <p:spPr>
            <a:xfrm>
              <a:off x="651454" y="1010554"/>
              <a:ext cx="9864145" cy="564030"/>
            </a:xfrm>
            <a:prstGeom prst="rect">
              <a:avLst/>
            </a:prstGeom>
            <a:noFill/>
            <a:ln>
              <a:noFill/>
            </a:ln>
          </p:spPr>
          <p:txBody>
            <a:bodyPr anchorCtr="0" anchor="ctr" bIns="59675" lIns="59675" spcFirstLastPara="1" rIns="59675" wrap="square" tIns="59675">
              <a:noAutofit/>
            </a:bodyPr>
            <a:lstStyle/>
            <a:p>
              <a:pPr indent="0" lvl="0" marL="0" marR="0" rtl="0" algn="l">
                <a:lnSpc>
                  <a:spcPct val="100000"/>
                </a:lnSpc>
                <a:spcBef>
                  <a:spcPts val="0"/>
                </a:spcBef>
                <a:spcAft>
                  <a:spcPts val="0"/>
                </a:spcAft>
                <a:buClr>
                  <a:schemeClr val="dk1"/>
                </a:buClr>
                <a:buSzPts val="2300"/>
                <a:buFont typeface="Twentieth Century"/>
                <a:buNone/>
              </a:pPr>
              <a:r>
                <a:rPr lang="en-IE" sz="2300">
                  <a:solidFill>
                    <a:schemeClr val="dk1"/>
                  </a:solidFill>
                  <a:latin typeface="Twentieth Century"/>
                  <a:ea typeface="Twentieth Century"/>
                  <a:cs typeface="Twentieth Century"/>
                  <a:sym typeface="Twentieth Century"/>
                </a:rPr>
                <a:t>So, what inputs will our program need?</a:t>
              </a:r>
              <a:endParaRPr sz="2300">
                <a:solidFill>
                  <a:schemeClr val="dk1"/>
                </a:solidFill>
                <a:latin typeface="Twentieth Century"/>
                <a:ea typeface="Twentieth Century"/>
                <a:cs typeface="Twentieth Century"/>
                <a:sym typeface="Twentieth Century"/>
              </a:endParaRPr>
            </a:p>
          </p:txBody>
        </p:sp>
      </p:grpSp>
      <p:sp>
        <p:nvSpPr>
          <p:cNvPr id="922" name="Google Shape;922;p77"/>
          <p:cNvSpPr txBox="1"/>
          <p:nvPr/>
        </p:nvSpPr>
        <p:spPr>
          <a:xfrm>
            <a:off x="838200" y="3575968"/>
            <a:ext cx="10515600" cy="5293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Inputs: startNumber, endNumber</a:t>
            </a:r>
            <a:endParaRPr sz="2800">
              <a:solidFill>
                <a:schemeClr val="dk1"/>
              </a:solidFill>
              <a:latin typeface="Twentieth Century"/>
              <a:ea typeface="Twentieth Century"/>
              <a:cs typeface="Twentieth Century"/>
              <a:sym typeface="Twentieth Century"/>
            </a:endParaRPr>
          </a:p>
        </p:txBody>
      </p:sp>
      <p:sp>
        <p:nvSpPr>
          <p:cNvPr id="923" name="Google Shape;923;p77"/>
          <p:cNvSpPr txBox="1"/>
          <p:nvPr/>
        </p:nvSpPr>
        <p:spPr>
          <a:xfrm>
            <a:off x="838200" y="4612774"/>
            <a:ext cx="10515600" cy="18801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So we want to print all the numbers between the startNumber and the endNumber and add all the numbers up too.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8"/>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929" name="Google Shape;929;p78"/>
          <p:cNvSpPr txBox="1"/>
          <p:nvPr>
            <p:ph type="title"/>
          </p:nvPr>
        </p:nvSpPr>
        <p:spPr>
          <a:xfrm>
            <a:off x="621629" y="640080"/>
            <a:ext cx="4225290" cy="55788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Twentieth Century"/>
              <a:buNone/>
            </a:pPr>
            <a:r>
              <a:rPr lang="en-IE">
                <a:solidFill>
                  <a:srgbClr val="FFFFFF"/>
                </a:solidFill>
              </a:rPr>
              <a:t>AN ALGORITHM IS A SET OF STEPS TO BE FOLLOWED TO SOLVE A PROBLEM.</a:t>
            </a:r>
            <a:br>
              <a:rPr lang="en-IE">
                <a:solidFill>
                  <a:srgbClr val="FFFFFF"/>
                </a:solidFill>
              </a:rPr>
            </a:br>
            <a:r>
              <a:rPr lang="en-IE">
                <a:solidFill>
                  <a:srgbClr val="FFFFFF"/>
                </a:solidFill>
              </a:rPr>
              <a:t> </a:t>
            </a:r>
            <a:br>
              <a:rPr lang="en-IE">
                <a:solidFill>
                  <a:srgbClr val="FFFFFF"/>
                </a:solidFill>
              </a:rPr>
            </a:br>
            <a:r>
              <a:rPr lang="en-IE">
                <a:solidFill>
                  <a:srgbClr val="FFFFFF"/>
                </a:solidFill>
              </a:rPr>
              <a:t>THIS IS WHAT THE ALGORITHM FOR OUR PROGRAM WOULD LOOK LIKE</a:t>
            </a:r>
            <a:endParaRPr/>
          </a:p>
        </p:txBody>
      </p:sp>
      <p:pic>
        <p:nvPicPr>
          <p:cNvPr descr="Diagram&#10;&#10;Description automatically generated" id="930" name="Google Shape;930;p78"/>
          <p:cNvPicPr preferRelativeResize="0"/>
          <p:nvPr>
            <p:ph idx="1" type="body"/>
          </p:nvPr>
        </p:nvPicPr>
        <p:blipFill rotWithShape="1">
          <a:blip r:embed="rId3">
            <a:alphaModFix/>
          </a:blip>
          <a:srcRect b="0" l="0" r="0" t="0"/>
          <a:stretch/>
        </p:blipFill>
        <p:spPr>
          <a:xfrm>
            <a:off x="6531430" y="357676"/>
            <a:ext cx="5088292" cy="6349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934" name="Shape 934"/>
        <p:cNvGrpSpPr/>
        <p:nvPr/>
      </p:nvGrpSpPr>
      <p:grpSpPr>
        <a:xfrm>
          <a:off x="0" y="0"/>
          <a:ext cx="0" cy="0"/>
          <a:chOff x="0" y="0"/>
          <a:chExt cx="0" cy="0"/>
        </a:xfrm>
      </p:grpSpPr>
      <p:sp>
        <p:nvSpPr>
          <p:cNvPr id="935" name="Google Shape;935;p79"/>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Computer script on a screen" id="936" name="Google Shape;936;p79"/>
          <p:cNvPicPr preferRelativeResize="0"/>
          <p:nvPr/>
        </p:nvPicPr>
        <p:blipFill rotWithShape="1">
          <a:blip r:embed="rId3">
            <a:alphaModFix/>
          </a:blip>
          <a:srcRect b="-1" l="10527" r="50299" t="0"/>
          <a:stretch/>
        </p:blipFill>
        <p:spPr>
          <a:xfrm>
            <a:off x="20" y="10"/>
            <a:ext cx="4024741" cy="6857990"/>
          </a:xfrm>
          <a:prstGeom prst="rect">
            <a:avLst/>
          </a:prstGeom>
          <a:noFill/>
          <a:ln>
            <a:noFill/>
          </a:ln>
        </p:spPr>
      </p:pic>
      <p:sp>
        <p:nvSpPr>
          <p:cNvPr id="937" name="Google Shape;937;p79"/>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938" name="Google Shape;938;p79"/>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939" name="Google Shape;939;p79"/>
          <p:cNvSpPr txBox="1"/>
          <p:nvPr>
            <p:ph type="title"/>
          </p:nvPr>
        </p:nvSpPr>
        <p:spPr>
          <a:xfrm>
            <a:off x="4492827" y="160885"/>
            <a:ext cx="6672886" cy="6817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WHILE LOOP</a:t>
            </a:r>
            <a:endParaRPr/>
          </a:p>
        </p:txBody>
      </p:sp>
      <p:sp>
        <p:nvSpPr>
          <p:cNvPr id="940" name="Google Shape;940;p79"/>
          <p:cNvSpPr txBox="1"/>
          <p:nvPr>
            <p:ph idx="1" type="body"/>
          </p:nvPr>
        </p:nvSpPr>
        <p:spPr>
          <a:xfrm>
            <a:off x="4465048" y="842660"/>
            <a:ext cx="6672887" cy="542479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0000"/>
              </a:lnSpc>
              <a:spcBef>
                <a:spcPts val="0"/>
              </a:spcBef>
              <a:spcAft>
                <a:spcPts val="0"/>
              </a:spcAft>
              <a:buSzPct val="100000"/>
              <a:buNone/>
            </a:pPr>
            <a:r>
              <a:t/>
            </a:r>
            <a:endParaRPr sz="500"/>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startNumber = int(input("Please enter a start value: "))</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endNumber = int(input("Please enter an end value: "))</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total = 0</a:t>
            </a:r>
            <a:endParaRPr/>
          </a:p>
          <a:p>
            <a:pPr indent="0" lvl="0" marL="0" marR="0" rtl="0" algn="l">
              <a:lnSpc>
                <a:spcPct val="90000"/>
              </a:lnSpc>
              <a:spcBef>
                <a:spcPts val="1000"/>
              </a:spcBef>
              <a:spcAft>
                <a:spcPts val="0"/>
              </a:spcAft>
              <a:buClr>
                <a:schemeClr val="dk1"/>
              </a:buClr>
              <a:buSzPct val="100000"/>
              <a:buFont typeface="Arial"/>
              <a:buNone/>
            </a:pPr>
            <a:r>
              <a:t/>
            </a:r>
            <a:endParaRPr b="0" i="0" sz="1500" u="none" cap="none" strike="noStrike">
              <a:solidFill>
                <a:srgbClr val="000000"/>
              </a:solidFill>
              <a:latin typeface="Courier New"/>
              <a:ea typeface="Courier New"/>
              <a:cs typeface="Courier New"/>
              <a:sym typeface="Courier New"/>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for i in range(startNumber, endNumber+1):</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	print("The value of i is:",i)</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	total += i</a:t>
            </a:r>
            <a:endParaRPr b="0" i="0" sz="1500" u="none" cap="none" strike="noStrike">
              <a:solidFill>
                <a:srgbClr val="000000"/>
              </a:solidFill>
              <a:latin typeface="Courier New"/>
              <a:ea typeface="Courier New"/>
              <a:cs typeface="Courier New"/>
              <a:sym typeface="Courier New"/>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print("Total is :",total)</a:t>
            </a:r>
            <a:endParaRPr b="0" i="0" sz="500" u="none" cap="none" strike="noStrike">
              <a:solidFill>
                <a:srgbClr val="000000"/>
              </a:solidFill>
              <a:latin typeface="Courier New"/>
              <a:ea typeface="Courier New"/>
              <a:cs typeface="Courier New"/>
              <a:sym typeface="Courier New"/>
            </a:endParaRPr>
          </a:p>
          <a:p>
            <a:pPr indent="0" lvl="0" marL="0" marR="0" rtl="0" algn="l">
              <a:lnSpc>
                <a:spcPct val="90000"/>
              </a:lnSpc>
              <a:spcBef>
                <a:spcPts val="1000"/>
              </a:spcBef>
              <a:spcAft>
                <a:spcPts val="0"/>
              </a:spcAft>
              <a:buClr>
                <a:srgbClr val="000000"/>
              </a:buClr>
              <a:buSzPct val="100000"/>
              <a:buFont typeface="Arial"/>
              <a:buNone/>
            </a:pPr>
            <a:r>
              <a:rPr lang="en-IE" sz="500" cap="none">
                <a:solidFill>
                  <a:srgbClr val="000000"/>
                </a:solidFill>
                <a:latin typeface="Courier New"/>
                <a:ea typeface="Courier New"/>
                <a:cs typeface="Courier New"/>
                <a:sym typeface="Courier New"/>
              </a:rPr>
              <a:t>--- </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alibri"/>
                <a:ea typeface="Calibri"/>
                <a:cs typeface="Calibri"/>
                <a:sym typeface="Calibri"/>
              </a:rPr>
              <a:t>Input:</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Please enter a start value: 1</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Please enter an end value: 10</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alibri"/>
                <a:ea typeface="Calibri"/>
                <a:cs typeface="Calibri"/>
                <a:sym typeface="Calibri"/>
              </a:rPr>
              <a:t>Output: </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The value of i is: 1 </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The value of i is: 2 </a:t>
            </a:r>
            <a:endParaRPr/>
          </a:p>
          <a:p>
            <a:pPr indent="0" lvl="0" marL="0" marR="0" rtl="0" algn="l">
              <a:lnSpc>
                <a:spcPct val="90000"/>
              </a:lnSpc>
              <a:spcBef>
                <a:spcPts val="1000"/>
              </a:spcBef>
              <a:spcAft>
                <a:spcPts val="0"/>
              </a:spcAft>
              <a:buClr>
                <a:srgbClr val="000000"/>
              </a:buClr>
              <a:buSzPct val="100000"/>
              <a:buFont typeface="Arial"/>
              <a:buNone/>
            </a:pPr>
            <a:r>
              <a:rPr b="1" i="0" lang="en-IE" sz="1500" u="none" cap="none" strike="noStrike">
                <a:solidFill>
                  <a:srgbClr val="000000"/>
                </a:solidFill>
                <a:latin typeface="Courier New"/>
                <a:ea typeface="Courier New"/>
                <a:cs typeface="Courier New"/>
                <a:sym typeface="Courier New"/>
              </a:rPr>
              <a:t>..</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The value of i is: 10 </a:t>
            </a:r>
            <a:endParaRPr/>
          </a:p>
          <a:p>
            <a:pPr indent="0" lvl="0" marL="0" marR="0" rtl="0" algn="l">
              <a:lnSpc>
                <a:spcPct val="90000"/>
              </a:lnSpc>
              <a:spcBef>
                <a:spcPts val="1000"/>
              </a:spcBef>
              <a:spcAft>
                <a:spcPts val="0"/>
              </a:spcAft>
              <a:buClr>
                <a:srgbClr val="000000"/>
              </a:buClr>
              <a:buSzPct val="100000"/>
              <a:buFont typeface="Arial"/>
              <a:buNone/>
            </a:pPr>
            <a:r>
              <a:rPr b="0" i="0" lang="en-IE" sz="1500" u="none" cap="none" strike="noStrike">
                <a:solidFill>
                  <a:srgbClr val="000000"/>
                </a:solidFill>
                <a:latin typeface="Courier New"/>
                <a:ea typeface="Courier New"/>
                <a:cs typeface="Courier New"/>
                <a:sym typeface="Courier New"/>
              </a:rPr>
              <a:t>Total is : 55</a:t>
            </a:r>
            <a:endParaRPr b="0" i="0" sz="15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b="0" i="0" sz="15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8"/>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PRINTING TO THE SCREEN</a:t>
            </a:r>
            <a:endParaRPr/>
          </a:p>
        </p:txBody>
      </p:sp>
      <p:sp>
        <p:nvSpPr>
          <p:cNvPr id="257" name="Google Shape;257;p8"/>
          <p:cNvSpPr txBox="1"/>
          <p:nvPr>
            <p:ph idx="1" type="body"/>
          </p:nvPr>
        </p:nvSpPr>
        <p:spPr>
          <a:xfrm>
            <a:off x="1141411" y="1800307"/>
            <a:ext cx="9905999" cy="354171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20000"/>
              </a:lnSpc>
              <a:spcBef>
                <a:spcPts val="0"/>
              </a:spcBef>
              <a:spcAft>
                <a:spcPts val="0"/>
              </a:spcAft>
              <a:buSzPct val="100000"/>
              <a:buNone/>
            </a:pPr>
            <a:r>
              <a:rPr b="1" lang="en-IE" sz="2400"/>
              <a:t>RECALL</a:t>
            </a:r>
            <a:endParaRPr/>
          </a:p>
          <a:p>
            <a:pPr indent="0" lvl="0" marL="0" rtl="0" algn="l">
              <a:lnSpc>
                <a:spcPct val="120000"/>
              </a:lnSpc>
              <a:spcBef>
                <a:spcPts val="1000"/>
              </a:spcBef>
              <a:spcAft>
                <a:spcPts val="0"/>
              </a:spcAft>
              <a:buSzPct val="100000"/>
              <a:buNone/>
            </a:pPr>
            <a:r>
              <a:rPr lang="en-IE" sz="2000"/>
              <a:t>CHARACTERS AND STRINGS MUST BE SURROUNDED BY “QUOTATION MARKS”.</a:t>
            </a:r>
            <a:endParaRPr b="1" sz="2000"/>
          </a:p>
          <a:p>
            <a:pPr indent="0" lvl="0" marL="0" rtl="0" algn="l">
              <a:lnSpc>
                <a:spcPct val="120000"/>
              </a:lnSpc>
              <a:spcBef>
                <a:spcPts val="1000"/>
              </a:spcBef>
              <a:spcAft>
                <a:spcPts val="0"/>
              </a:spcAft>
              <a:buSzPct val="100000"/>
              <a:buNone/>
            </a:pPr>
            <a:r>
              <a:rPr b="1" lang="en-IE" sz="2400"/>
              <a:t>TO PRINT THE STRING “PYTHON”</a:t>
            </a:r>
            <a:endParaRPr b="1" sz="2400"/>
          </a:p>
          <a:p>
            <a:pPr indent="0" lvl="0" marL="0" rtl="0" algn="l">
              <a:lnSpc>
                <a:spcPct val="120000"/>
              </a:lnSpc>
              <a:spcBef>
                <a:spcPts val="1000"/>
              </a:spcBef>
              <a:spcAft>
                <a:spcPts val="0"/>
              </a:spcAft>
              <a:buSzPct val="100000"/>
              <a:buNone/>
            </a:pPr>
            <a:r>
              <a:rPr lang="en-IE" sz="2000"/>
              <a:t>ALL WE DO IS TYPE THE PRINT FUNCTION LIKE SO: </a:t>
            </a:r>
            <a:r>
              <a:rPr b="1" lang="en-IE" sz="2000"/>
              <a:t>PRINT()</a:t>
            </a:r>
            <a:endParaRPr b="1" sz="2000"/>
          </a:p>
          <a:p>
            <a:pPr indent="0" lvl="0" marL="0" rtl="0" algn="l">
              <a:lnSpc>
                <a:spcPct val="120000"/>
              </a:lnSpc>
              <a:spcBef>
                <a:spcPts val="1000"/>
              </a:spcBef>
              <a:spcAft>
                <a:spcPts val="0"/>
              </a:spcAft>
              <a:buSzPct val="100000"/>
              <a:buNone/>
            </a:pPr>
            <a:r>
              <a:rPr lang="en-IE" sz="2000"/>
              <a:t>AND THEN PUT THE STRING WE WANT TO PRINT INSIDE OF THE BRACKETS.</a:t>
            </a:r>
            <a:endParaRPr b="1" sz="1800"/>
          </a:p>
          <a:p>
            <a:pPr indent="0" lvl="0" marL="0" rtl="0" algn="l">
              <a:lnSpc>
                <a:spcPct val="120000"/>
              </a:lnSpc>
              <a:spcBef>
                <a:spcPts val="1000"/>
              </a:spcBef>
              <a:spcAft>
                <a:spcPts val="0"/>
              </a:spcAft>
              <a:buSzPct val="100000"/>
              <a:buNone/>
            </a:pPr>
            <a:r>
              <a:rPr b="1" lang="en-IE" sz="2400"/>
              <a:t>EXAMPLE:</a:t>
            </a:r>
            <a:r>
              <a:rPr lang="en-IE" sz="2400"/>
              <a:t> PRINT(</a:t>
            </a:r>
            <a:r>
              <a:rPr lang="en-IE" sz="2400">
                <a:solidFill>
                  <a:srgbClr val="000000"/>
                </a:solidFill>
              </a:rPr>
              <a:t>“PYTHON”</a:t>
            </a:r>
            <a:r>
              <a:rPr lang="en-IE" sz="2400"/>
              <a:t>)</a:t>
            </a:r>
            <a:endParaRPr sz="2400"/>
          </a:p>
          <a:p>
            <a:pPr indent="0" lvl="0" marL="0" rtl="0" algn="l">
              <a:lnSpc>
                <a:spcPct val="120000"/>
              </a:lnSpc>
              <a:spcBef>
                <a:spcPts val="1000"/>
              </a:spcBef>
              <a:spcAft>
                <a:spcPts val="0"/>
              </a:spcAft>
              <a:buSzPct val="100000"/>
              <a:buNone/>
            </a:pPr>
            <a:r>
              <a:rPr lang="en-IE" sz="2000"/>
              <a:t>THIS WILL GIVE US THE OUTPUT:</a:t>
            </a:r>
            <a:endParaRPr/>
          </a:p>
          <a:p>
            <a:pPr indent="0" lvl="0" marL="0" rtl="0" algn="l">
              <a:lnSpc>
                <a:spcPct val="120000"/>
              </a:lnSpc>
              <a:spcBef>
                <a:spcPts val="1000"/>
              </a:spcBef>
              <a:spcAft>
                <a:spcPts val="0"/>
              </a:spcAft>
              <a:buSzPct val="100000"/>
              <a:buNone/>
            </a:pPr>
            <a:r>
              <a:rPr lang="en-IE" sz="2000"/>
              <a:t>COMPLETE EXERCISE 01</a:t>
            </a:r>
            <a:endParaRPr/>
          </a:p>
        </p:txBody>
      </p:sp>
      <p:pic>
        <p:nvPicPr>
          <p:cNvPr descr="A drawing of a face&#10;&#10;Description automatically generated" id="258" name="Google Shape;258;p8"/>
          <p:cNvPicPr preferRelativeResize="0"/>
          <p:nvPr/>
        </p:nvPicPr>
        <p:blipFill rotWithShape="1">
          <a:blip r:embed="rId3">
            <a:alphaModFix/>
          </a:blip>
          <a:srcRect b="0" l="0" r="0" t="0"/>
          <a:stretch/>
        </p:blipFill>
        <p:spPr>
          <a:xfrm>
            <a:off x="1141410" y="5411294"/>
            <a:ext cx="2143424" cy="76210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80"/>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WHILE LOOP</a:t>
            </a:r>
            <a:endParaRPr/>
          </a:p>
        </p:txBody>
      </p:sp>
      <p:sp>
        <p:nvSpPr>
          <p:cNvPr id="946" name="Google Shape;946;p80"/>
          <p:cNvSpPr txBox="1"/>
          <p:nvPr>
            <p:ph idx="1" type="body"/>
          </p:nvPr>
        </p:nvSpPr>
        <p:spPr>
          <a:xfrm>
            <a:off x="838200" y="1062872"/>
            <a:ext cx="11353800" cy="5776873"/>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000"/>
              <a:buNone/>
            </a:pPr>
            <a:r>
              <a:rPr lang="en-IE"/>
              <a:t>INDENTATION</a:t>
            </a:r>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WHILE COUNTER &lt;= ENDNUMBER:</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	PRINT("THE COUNTER VALUE IS :",COUNTER)</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	TOTAL += COUNTER</a:t>
            </a:r>
            <a:endParaRPr/>
          </a:p>
          <a:p>
            <a:pPr indent="0" lvl="0" marL="0" rtl="0" algn="l">
              <a:lnSpc>
                <a:spcPct val="120000"/>
              </a:lnSpc>
              <a:spcBef>
                <a:spcPts val="1000"/>
              </a:spcBef>
              <a:spcAft>
                <a:spcPts val="0"/>
              </a:spcAft>
              <a:buSzPts val="2000"/>
              <a:buNone/>
            </a:pPr>
            <a:r>
              <a:rPr lang="en-IE">
                <a:latin typeface="Courier New"/>
                <a:ea typeface="Courier New"/>
                <a:cs typeface="Courier New"/>
                <a:sym typeface="Courier New"/>
              </a:rPr>
              <a:t>	COUNTER +=1</a:t>
            </a:r>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b="1" lang="en-IE"/>
              <a:t>NOTICE THE INDENTATION! THIS IS EXTREMELY IMPORTANT IN PYTHON.</a:t>
            </a:r>
            <a:endParaRPr/>
          </a:p>
          <a:p>
            <a:pPr indent="0" lvl="0" marL="0" rtl="0" algn="l">
              <a:lnSpc>
                <a:spcPct val="120000"/>
              </a:lnSpc>
              <a:spcBef>
                <a:spcPts val="1000"/>
              </a:spcBef>
              <a:spcAft>
                <a:spcPts val="0"/>
              </a:spcAft>
              <a:buSzPts val="2000"/>
              <a:buNone/>
            </a:pPr>
            <a:r>
              <a:rPr b="1" lang="en-IE"/>
              <a:t>IT INDICATES WHAT BLOCK OF CODE BELONGS TO WHAT STATEMENT.</a:t>
            </a:r>
            <a:endParaRPr/>
          </a:p>
          <a:p>
            <a:pPr indent="0" lvl="0" marL="0" rtl="0" algn="l">
              <a:lnSpc>
                <a:spcPct val="120000"/>
              </a:lnSpc>
              <a:spcBef>
                <a:spcPts val="1000"/>
              </a:spcBef>
              <a:spcAft>
                <a:spcPts val="0"/>
              </a:spcAft>
              <a:buSzPts val="2000"/>
              <a:buNone/>
            </a:pPr>
            <a:r>
              <a:t/>
            </a:r>
            <a:endParaRPr b="1"/>
          </a:p>
        </p:txBody>
      </p:sp>
      <p:sp>
        <p:nvSpPr>
          <p:cNvPr id="947" name="Google Shape;947;p80"/>
          <p:cNvSpPr/>
          <p:nvPr/>
        </p:nvSpPr>
        <p:spPr>
          <a:xfrm>
            <a:off x="253497" y="2734147"/>
            <a:ext cx="1376127" cy="289710"/>
          </a:xfrm>
          <a:prstGeom prst="righ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948" name="Google Shape;948;p80"/>
          <p:cNvSpPr/>
          <p:nvPr/>
        </p:nvSpPr>
        <p:spPr>
          <a:xfrm>
            <a:off x="253497" y="3211717"/>
            <a:ext cx="1376127" cy="289710"/>
          </a:xfrm>
          <a:prstGeom prst="righ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949" name="Google Shape;949;p80"/>
          <p:cNvSpPr/>
          <p:nvPr/>
        </p:nvSpPr>
        <p:spPr>
          <a:xfrm>
            <a:off x="253497" y="3689287"/>
            <a:ext cx="1376127" cy="289710"/>
          </a:xfrm>
          <a:prstGeom prst="right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fontScale="70000" lnSpcReduction="20000"/>
          </a:bodyPr>
          <a:lstStyle/>
          <a:p>
            <a:pPr indent="-139700" lvl="0" marL="228600" rtl="0" algn="l">
              <a:lnSpc>
                <a:spcPct val="120000"/>
              </a:lnSpc>
              <a:spcBef>
                <a:spcPts val="0"/>
              </a:spcBef>
              <a:spcAft>
                <a:spcPts val="0"/>
              </a:spcAft>
              <a:buSzPct val="100000"/>
              <a:buNone/>
            </a:pPr>
            <a:r>
              <a:t/>
            </a:r>
            <a:endParaRPr/>
          </a:p>
        </p:txBody>
      </p:sp>
      <p:sp>
        <p:nvSpPr>
          <p:cNvPr id="955" name="Google Shape;955;p81"/>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WHILE LOOP</a:t>
            </a:r>
            <a:br>
              <a:rPr b="1" lang="en-IE"/>
            </a:br>
            <a:r>
              <a:rPr lang="en-IE" sz="2800"/>
              <a:t>RUNNING</a:t>
            </a:r>
            <a:endParaRPr/>
          </a:p>
        </p:txBody>
      </p:sp>
      <p:sp>
        <p:nvSpPr>
          <p:cNvPr id="956" name="Google Shape;956;p8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20000"/>
              </a:lnSpc>
              <a:spcBef>
                <a:spcPts val="0"/>
              </a:spcBef>
              <a:spcAft>
                <a:spcPts val="0"/>
              </a:spcAft>
              <a:buSzPct val="100000"/>
              <a:buNone/>
            </a:pPr>
            <a:r>
              <a:rPr lang="en-IE" sz="1900">
                <a:latin typeface="Courier New"/>
                <a:ea typeface="Courier New"/>
                <a:cs typeface="Courier New"/>
                <a:sym typeface="Courier New"/>
              </a:rPr>
              <a:t>STARTNUMBER = INT(INPUT("PLEASE ENTER A START VALUE: "))</a:t>
            </a:r>
            <a:endParaRPr/>
          </a:p>
          <a:p>
            <a:pPr indent="0" lvl="0" marL="0" rtl="0" algn="l">
              <a:lnSpc>
                <a:spcPct val="120000"/>
              </a:lnSpc>
              <a:spcBef>
                <a:spcPts val="1000"/>
              </a:spcBef>
              <a:spcAft>
                <a:spcPts val="0"/>
              </a:spcAft>
              <a:buSzPct val="100000"/>
              <a:buNone/>
            </a:pPr>
            <a:r>
              <a:rPr lang="en-IE" sz="1900">
                <a:latin typeface="Courier New"/>
                <a:ea typeface="Courier New"/>
                <a:cs typeface="Courier New"/>
                <a:sym typeface="Courier New"/>
              </a:rPr>
              <a:t>ENDNUMBER = INT(INPUT("PLEASE ENTER AN END VALUE: "))</a:t>
            </a:r>
            <a:endParaRPr/>
          </a:p>
          <a:p>
            <a:pPr indent="0" lvl="0" marL="0" rtl="0" algn="l">
              <a:lnSpc>
                <a:spcPct val="120000"/>
              </a:lnSpc>
              <a:spcBef>
                <a:spcPts val="1000"/>
              </a:spcBef>
              <a:spcAft>
                <a:spcPts val="0"/>
              </a:spcAft>
              <a:buSzPct val="100000"/>
              <a:buNone/>
            </a:pPr>
            <a:r>
              <a:rPr lang="en-IE" sz="1900">
                <a:latin typeface="Courier New"/>
                <a:ea typeface="Courier New"/>
                <a:cs typeface="Courier New"/>
                <a:sym typeface="Courier New"/>
              </a:rPr>
              <a:t>COUNTER = STARTNUMBER</a:t>
            </a:r>
            <a:endParaRPr sz="1900">
              <a:latin typeface="Courier New"/>
              <a:ea typeface="Courier New"/>
              <a:cs typeface="Courier New"/>
              <a:sym typeface="Courier New"/>
            </a:endParaRPr>
          </a:p>
          <a:p>
            <a:pPr indent="0" lvl="0" marL="0" rtl="0" algn="l">
              <a:lnSpc>
                <a:spcPct val="120000"/>
              </a:lnSpc>
              <a:spcBef>
                <a:spcPts val="1000"/>
              </a:spcBef>
              <a:spcAft>
                <a:spcPts val="0"/>
              </a:spcAft>
              <a:buSzPct val="100000"/>
              <a:buNone/>
            </a:pPr>
            <a:r>
              <a:rPr lang="en-IE" sz="1900">
                <a:latin typeface="Courier New"/>
                <a:ea typeface="Courier New"/>
                <a:cs typeface="Courier New"/>
                <a:sym typeface="Courier New"/>
              </a:rPr>
              <a:t>TOTAL = 0</a:t>
            </a:r>
            <a:endParaRPr/>
          </a:p>
          <a:p>
            <a:pPr indent="0" lvl="0" marL="0" rtl="0" algn="l">
              <a:lnSpc>
                <a:spcPct val="120000"/>
              </a:lnSpc>
              <a:spcBef>
                <a:spcPts val="1000"/>
              </a:spcBef>
              <a:spcAft>
                <a:spcPts val="0"/>
              </a:spcAft>
              <a:buSzPct val="100000"/>
              <a:buNone/>
            </a:pPr>
            <a:r>
              <a:rPr lang="en-IE" sz="1900">
                <a:latin typeface="Courier New"/>
                <a:ea typeface="Courier New"/>
                <a:cs typeface="Courier New"/>
                <a:sym typeface="Courier New"/>
              </a:rPr>
              <a:t>WHILE COUNTER &lt;= ENDNUMBER:</a:t>
            </a:r>
            <a:endParaRPr/>
          </a:p>
          <a:p>
            <a:pPr indent="0" lvl="0" marL="0" rtl="0" algn="l">
              <a:lnSpc>
                <a:spcPct val="120000"/>
              </a:lnSpc>
              <a:spcBef>
                <a:spcPts val="1000"/>
              </a:spcBef>
              <a:spcAft>
                <a:spcPts val="0"/>
              </a:spcAft>
              <a:buSzPct val="100000"/>
              <a:buNone/>
            </a:pPr>
            <a:r>
              <a:rPr lang="en-IE" sz="1900">
                <a:latin typeface="Courier New"/>
                <a:ea typeface="Courier New"/>
                <a:cs typeface="Courier New"/>
                <a:sym typeface="Courier New"/>
              </a:rPr>
              <a:t>	PRINT("THE COUNTER VALUE IS :",COUNTER)</a:t>
            </a:r>
            <a:endParaRPr/>
          </a:p>
          <a:p>
            <a:pPr indent="0" lvl="0" marL="0" rtl="0" algn="l">
              <a:lnSpc>
                <a:spcPct val="120000"/>
              </a:lnSpc>
              <a:spcBef>
                <a:spcPts val="1000"/>
              </a:spcBef>
              <a:spcAft>
                <a:spcPts val="0"/>
              </a:spcAft>
              <a:buSzPct val="100000"/>
              <a:buNone/>
            </a:pPr>
            <a:r>
              <a:rPr lang="en-IE" sz="1900">
                <a:latin typeface="Courier New"/>
                <a:ea typeface="Courier New"/>
                <a:cs typeface="Courier New"/>
                <a:sym typeface="Courier New"/>
              </a:rPr>
              <a:t>	TOTAL += COUNTER</a:t>
            </a:r>
            <a:endParaRPr/>
          </a:p>
          <a:p>
            <a:pPr indent="0" lvl="0" marL="0" rtl="0" algn="l">
              <a:lnSpc>
                <a:spcPct val="120000"/>
              </a:lnSpc>
              <a:spcBef>
                <a:spcPts val="1000"/>
              </a:spcBef>
              <a:spcAft>
                <a:spcPts val="0"/>
              </a:spcAft>
              <a:buSzPct val="100000"/>
              <a:buNone/>
            </a:pPr>
            <a:r>
              <a:rPr lang="en-IE" sz="1900">
                <a:latin typeface="Courier New"/>
                <a:ea typeface="Courier New"/>
                <a:cs typeface="Courier New"/>
                <a:sym typeface="Courier New"/>
              </a:rPr>
              <a:t>	COUNTER +=1</a:t>
            </a:r>
            <a:endParaRPr/>
          </a:p>
          <a:p>
            <a:pPr indent="0" lvl="0" marL="0" rtl="0" algn="l">
              <a:lnSpc>
                <a:spcPct val="120000"/>
              </a:lnSpc>
              <a:spcBef>
                <a:spcPts val="1000"/>
              </a:spcBef>
              <a:spcAft>
                <a:spcPts val="0"/>
              </a:spcAft>
              <a:buSzPct val="100000"/>
              <a:buNone/>
            </a:pPr>
            <a:r>
              <a:rPr lang="en-IE" sz="1900">
                <a:latin typeface="Courier New"/>
                <a:ea typeface="Courier New"/>
                <a:cs typeface="Courier New"/>
                <a:sym typeface="Courier New"/>
              </a:rPr>
              <a:t>PRINT("TOTAL IS :",TOTAL)</a:t>
            </a:r>
            <a:endParaRPr/>
          </a:p>
          <a:p>
            <a:pPr indent="-228600" lvl="0" marL="228600" rtl="0" algn="l">
              <a:lnSpc>
                <a:spcPct val="120000"/>
              </a:lnSpc>
              <a:spcBef>
                <a:spcPts val="1000"/>
              </a:spcBef>
              <a:spcAft>
                <a:spcPts val="0"/>
              </a:spcAft>
              <a:buSzPct val="100000"/>
              <a:buChar char="•"/>
            </a:pPr>
            <a:r>
              <a:rPr lang="en-IE"/>
              <a:t>INPUT:</a:t>
            </a:r>
            <a:endParaRPr/>
          </a:p>
          <a:p>
            <a:pPr indent="-228600" lvl="1" marL="685800" rtl="0" algn="l">
              <a:lnSpc>
                <a:spcPct val="120000"/>
              </a:lnSpc>
              <a:spcBef>
                <a:spcPts val="500"/>
              </a:spcBef>
              <a:spcAft>
                <a:spcPts val="0"/>
              </a:spcAft>
              <a:buSzPct val="100000"/>
              <a:buChar char="•"/>
            </a:pPr>
            <a:r>
              <a:rPr lang="en-IE"/>
              <a:t>STARTNUMBER = 1</a:t>
            </a:r>
            <a:endParaRPr/>
          </a:p>
          <a:p>
            <a:pPr indent="-228600" lvl="1" marL="685800" rtl="0" algn="l">
              <a:lnSpc>
                <a:spcPct val="120000"/>
              </a:lnSpc>
              <a:spcBef>
                <a:spcPts val="500"/>
              </a:spcBef>
              <a:spcAft>
                <a:spcPts val="0"/>
              </a:spcAft>
              <a:buSzPct val="100000"/>
              <a:buChar char="•"/>
            </a:pPr>
            <a:r>
              <a:rPr lang="en-IE"/>
              <a:t>ENDNUMBER = 5</a:t>
            </a:r>
            <a:endParaRPr/>
          </a:p>
        </p:txBody>
      </p:sp>
      <p:sp>
        <p:nvSpPr>
          <p:cNvPr id="957" name="Google Shape;957;p81"/>
          <p:cNvSpPr txBox="1"/>
          <p:nvPr/>
        </p:nvSpPr>
        <p:spPr>
          <a:xfrm>
            <a:off x="6172200" y="4351120"/>
            <a:ext cx="459237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counter value is : 1</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counter value is : 2</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counter value is : 3</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counter value is : 4</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counter value is : 5</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Total is : 15</a:t>
            </a:r>
            <a:endParaRPr sz="1800">
              <a:solidFill>
                <a:schemeClr val="dk1"/>
              </a:solidFill>
              <a:latin typeface="Courier New"/>
              <a:ea typeface="Courier New"/>
              <a:cs typeface="Courier New"/>
              <a:sym typeface="Courier New"/>
            </a:endParaRPr>
          </a:p>
        </p:txBody>
      </p:sp>
      <p:sp>
        <p:nvSpPr>
          <p:cNvPr id="958" name="Google Shape;958;p81"/>
          <p:cNvSpPr/>
          <p:nvPr/>
        </p:nvSpPr>
        <p:spPr>
          <a:xfrm>
            <a:off x="6191250" y="1852613"/>
            <a:ext cx="2106613" cy="233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59" name="Google Shape;959;p81"/>
          <p:cNvSpPr/>
          <p:nvPr/>
        </p:nvSpPr>
        <p:spPr>
          <a:xfrm>
            <a:off x="6197600" y="1876426"/>
            <a:ext cx="1036638" cy="373063"/>
          </a:xfrm>
          <a:prstGeom prst="rect">
            <a:avLst/>
          </a:pr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60" name="Google Shape;960;p81"/>
          <p:cNvSpPr/>
          <p:nvPr/>
        </p:nvSpPr>
        <p:spPr>
          <a:xfrm>
            <a:off x="7234238" y="1876426"/>
            <a:ext cx="1036638" cy="373063"/>
          </a:xfrm>
          <a:prstGeom prst="rect">
            <a:avLst/>
          </a:pr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cxnSp>
        <p:nvCxnSpPr>
          <p:cNvPr id="961" name="Google Shape;961;p81"/>
          <p:cNvCxnSpPr/>
          <p:nvPr/>
        </p:nvCxnSpPr>
        <p:spPr>
          <a:xfrm>
            <a:off x="7234238" y="1871663"/>
            <a:ext cx="0" cy="2238375"/>
          </a:xfrm>
          <a:prstGeom prst="straightConnector1">
            <a:avLst/>
          </a:prstGeom>
          <a:noFill/>
          <a:ln cap="flat" cmpd="sng" w="12700">
            <a:solidFill>
              <a:srgbClr val="FFFFFF"/>
            </a:solidFill>
            <a:prstDash val="solid"/>
            <a:round/>
            <a:headEnd len="sm" w="sm" type="none"/>
            <a:tailEnd len="sm" w="sm" type="none"/>
          </a:ln>
        </p:spPr>
      </p:cxnSp>
      <p:cxnSp>
        <p:nvCxnSpPr>
          <p:cNvPr id="962" name="Google Shape;962;p81"/>
          <p:cNvCxnSpPr/>
          <p:nvPr/>
        </p:nvCxnSpPr>
        <p:spPr>
          <a:xfrm>
            <a:off x="6191250" y="2249488"/>
            <a:ext cx="2085975" cy="0"/>
          </a:xfrm>
          <a:prstGeom prst="straightConnector1">
            <a:avLst/>
          </a:prstGeom>
          <a:noFill/>
          <a:ln cap="flat" cmpd="sng" w="38100">
            <a:solidFill>
              <a:srgbClr val="FFFFFF"/>
            </a:solidFill>
            <a:prstDash val="solid"/>
            <a:round/>
            <a:headEnd len="sm" w="sm" type="none"/>
            <a:tailEnd len="sm" w="sm" type="none"/>
          </a:ln>
        </p:spPr>
      </p:cxnSp>
      <p:cxnSp>
        <p:nvCxnSpPr>
          <p:cNvPr id="963" name="Google Shape;963;p81"/>
          <p:cNvCxnSpPr/>
          <p:nvPr/>
        </p:nvCxnSpPr>
        <p:spPr>
          <a:xfrm>
            <a:off x="6191250" y="2619376"/>
            <a:ext cx="2085975" cy="0"/>
          </a:xfrm>
          <a:prstGeom prst="straightConnector1">
            <a:avLst/>
          </a:prstGeom>
          <a:noFill/>
          <a:ln cap="flat" cmpd="sng" w="12700">
            <a:solidFill>
              <a:srgbClr val="FFFFFF"/>
            </a:solidFill>
            <a:prstDash val="solid"/>
            <a:round/>
            <a:headEnd len="sm" w="sm" type="none"/>
            <a:tailEnd len="sm" w="sm" type="none"/>
          </a:ln>
        </p:spPr>
      </p:cxnSp>
      <p:cxnSp>
        <p:nvCxnSpPr>
          <p:cNvPr id="964" name="Google Shape;964;p81"/>
          <p:cNvCxnSpPr/>
          <p:nvPr/>
        </p:nvCxnSpPr>
        <p:spPr>
          <a:xfrm>
            <a:off x="6191250" y="2989263"/>
            <a:ext cx="2085975" cy="0"/>
          </a:xfrm>
          <a:prstGeom prst="straightConnector1">
            <a:avLst/>
          </a:prstGeom>
          <a:noFill/>
          <a:ln cap="flat" cmpd="sng" w="12700">
            <a:solidFill>
              <a:srgbClr val="FFFFFF"/>
            </a:solidFill>
            <a:prstDash val="solid"/>
            <a:round/>
            <a:headEnd len="sm" w="sm" type="none"/>
            <a:tailEnd len="sm" w="sm" type="none"/>
          </a:ln>
        </p:spPr>
      </p:cxnSp>
      <p:cxnSp>
        <p:nvCxnSpPr>
          <p:cNvPr id="965" name="Google Shape;965;p81"/>
          <p:cNvCxnSpPr/>
          <p:nvPr/>
        </p:nvCxnSpPr>
        <p:spPr>
          <a:xfrm>
            <a:off x="6191250" y="3362326"/>
            <a:ext cx="2085975" cy="0"/>
          </a:xfrm>
          <a:prstGeom prst="straightConnector1">
            <a:avLst/>
          </a:prstGeom>
          <a:noFill/>
          <a:ln cap="flat" cmpd="sng" w="12700">
            <a:solidFill>
              <a:srgbClr val="FFFFFF"/>
            </a:solidFill>
            <a:prstDash val="solid"/>
            <a:round/>
            <a:headEnd len="sm" w="sm" type="none"/>
            <a:tailEnd len="sm" w="sm" type="none"/>
          </a:ln>
        </p:spPr>
      </p:cxnSp>
      <p:cxnSp>
        <p:nvCxnSpPr>
          <p:cNvPr id="966" name="Google Shape;966;p81"/>
          <p:cNvCxnSpPr/>
          <p:nvPr/>
        </p:nvCxnSpPr>
        <p:spPr>
          <a:xfrm>
            <a:off x="6191250" y="3732213"/>
            <a:ext cx="2085975" cy="0"/>
          </a:xfrm>
          <a:prstGeom prst="straightConnector1">
            <a:avLst/>
          </a:prstGeom>
          <a:noFill/>
          <a:ln cap="flat" cmpd="sng" w="12700">
            <a:solidFill>
              <a:srgbClr val="FFFFFF"/>
            </a:solidFill>
            <a:prstDash val="solid"/>
            <a:round/>
            <a:headEnd len="sm" w="sm" type="none"/>
            <a:tailEnd len="sm" w="sm" type="none"/>
          </a:ln>
        </p:spPr>
      </p:cxnSp>
      <p:cxnSp>
        <p:nvCxnSpPr>
          <p:cNvPr id="967" name="Google Shape;967;p81"/>
          <p:cNvCxnSpPr/>
          <p:nvPr/>
        </p:nvCxnSpPr>
        <p:spPr>
          <a:xfrm>
            <a:off x="6197600" y="1871663"/>
            <a:ext cx="0" cy="2238375"/>
          </a:xfrm>
          <a:prstGeom prst="straightConnector1">
            <a:avLst/>
          </a:prstGeom>
          <a:noFill/>
          <a:ln cap="flat" cmpd="sng" w="12700">
            <a:solidFill>
              <a:srgbClr val="FFFFFF"/>
            </a:solidFill>
            <a:prstDash val="solid"/>
            <a:round/>
            <a:headEnd len="sm" w="sm" type="none"/>
            <a:tailEnd len="sm" w="sm" type="none"/>
          </a:ln>
        </p:spPr>
      </p:cxnSp>
      <p:cxnSp>
        <p:nvCxnSpPr>
          <p:cNvPr id="968" name="Google Shape;968;p81"/>
          <p:cNvCxnSpPr/>
          <p:nvPr/>
        </p:nvCxnSpPr>
        <p:spPr>
          <a:xfrm>
            <a:off x="8270875" y="1871663"/>
            <a:ext cx="0" cy="2238375"/>
          </a:xfrm>
          <a:prstGeom prst="straightConnector1">
            <a:avLst/>
          </a:prstGeom>
          <a:noFill/>
          <a:ln cap="flat" cmpd="sng" w="12700">
            <a:solidFill>
              <a:srgbClr val="FFFFFF"/>
            </a:solidFill>
            <a:prstDash val="solid"/>
            <a:round/>
            <a:headEnd len="sm" w="sm" type="none"/>
            <a:tailEnd len="sm" w="sm" type="none"/>
          </a:ln>
        </p:spPr>
      </p:cxnSp>
      <p:cxnSp>
        <p:nvCxnSpPr>
          <p:cNvPr id="969" name="Google Shape;969;p81"/>
          <p:cNvCxnSpPr/>
          <p:nvPr/>
        </p:nvCxnSpPr>
        <p:spPr>
          <a:xfrm>
            <a:off x="6191250" y="1876426"/>
            <a:ext cx="2085975" cy="0"/>
          </a:xfrm>
          <a:prstGeom prst="straightConnector1">
            <a:avLst/>
          </a:prstGeom>
          <a:noFill/>
          <a:ln cap="flat" cmpd="sng" w="12700">
            <a:solidFill>
              <a:srgbClr val="FFFFFF"/>
            </a:solidFill>
            <a:prstDash val="solid"/>
            <a:round/>
            <a:headEnd len="sm" w="sm" type="none"/>
            <a:tailEnd len="sm" w="sm" type="none"/>
          </a:ln>
        </p:spPr>
      </p:cxnSp>
      <p:cxnSp>
        <p:nvCxnSpPr>
          <p:cNvPr id="970" name="Google Shape;970;p81"/>
          <p:cNvCxnSpPr/>
          <p:nvPr/>
        </p:nvCxnSpPr>
        <p:spPr>
          <a:xfrm>
            <a:off x="6191250" y="4102101"/>
            <a:ext cx="2085975" cy="0"/>
          </a:xfrm>
          <a:prstGeom prst="straightConnector1">
            <a:avLst/>
          </a:prstGeom>
          <a:noFill/>
          <a:ln cap="flat" cmpd="sng" w="12700">
            <a:solidFill>
              <a:srgbClr val="FFFFFF"/>
            </a:solidFill>
            <a:prstDash val="solid"/>
            <a:round/>
            <a:headEnd len="sm" w="sm" type="none"/>
            <a:tailEnd len="sm" w="sm" type="none"/>
          </a:ln>
        </p:spPr>
      </p:cxnSp>
      <p:sp>
        <p:nvSpPr>
          <p:cNvPr id="971" name="Google Shape;971;p81"/>
          <p:cNvSpPr/>
          <p:nvPr/>
        </p:nvSpPr>
        <p:spPr>
          <a:xfrm>
            <a:off x="6289675" y="1920876"/>
            <a:ext cx="86360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800"/>
              <a:buFont typeface="Calibri"/>
              <a:buNone/>
            </a:pPr>
            <a:r>
              <a:rPr b="1" i="0" lang="en-IE" sz="1800" u="none" cap="none" strike="noStrike">
                <a:solidFill>
                  <a:srgbClr val="FFFFFF"/>
                </a:solidFill>
                <a:latin typeface="Calibri"/>
                <a:ea typeface="Calibri"/>
                <a:cs typeface="Calibri"/>
                <a:sym typeface="Calibri"/>
              </a:rPr>
              <a:t>counter</a:t>
            </a:r>
            <a:endParaRPr b="0" i="0" sz="1800" u="none" cap="none" strike="noStrike">
              <a:solidFill>
                <a:schemeClr val="dk1"/>
              </a:solidFill>
              <a:latin typeface="Arial"/>
              <a:ea typeface="Arial"/>
              <a:cs typeface="Arial"/>
              <a:sym typeface="Arial"/>
            </a:endParaRPr>
          </a:p>
        </p:txBody>
      </p:sp>
      <p:sp>
        <p:nvSpPr>
          <p:cNvPr id="972" name="Google Shape;972;p81"/>
          <p:cNvSpPr/>
          <p:nvPr/>
        </p:nvSpPr>
        <p:spPr>
          <a:xfrm>
            <a:off x="7326313" y="1920876"/>
            <a:ext cx="573088"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800"/>
              <a:buFont typeface="Calibri"/>
              <a:buNone/>
            </a:pPr>
            <a:r>
              <a:rPr b="1" i="0" lang="en-IE" sz="1800" u="none" cap="none" strike="noStrike">
                <a:solidFill>
                  <a:srgbClr val="FFFFFF"/>
                </a:solidFill>
                <a:latin typeface="Calibri"/>
                <a:ea typeface="Calibri"/>
                <a:cs typeface="Calibri"/>
                <a:sym typeface="Calibri"/>
              </a:rPr>
              <a:t>total</a:t>
            </a:r>
            <a:endParaRPr b="0" i="0" sz="1800" u="none" cap="none" strike="noStrike">
              <a:solidFill>
                <a:schemeClr val="dk1"/>
              </a:solidFill>
              <a:latin typeface="Arial"/>
              <a:ea typeface="Arial"/>
              <a:cs typeface="Arial"/>
              <a:sym typeface="Arial"/>
            </a:endParaRPr>
          </a:p>
        </p:txBody>
      </p:sp>
      <p:grpSp>
        <p:nvGrpSpPr>
          <p:cNvPr id="973" name="Google Shape;973;p81"/>
          <p:cNvGrpSpPr/>
          <p:nvPr/>
        </p:nvGrpSpPr>
        <p:grpSpPr>
          <a:xfrm>
            <a:off x="6197600" y="2249488"/>
            <a:ext cx="1036638" cy="381000"/>
            <a:chOff x="6197600" y="2249488"/>
            <a:chExt cx="1036638" cy="381000"/>
          </a:xfrm>
        </p:grpSpPr>
        <p:sp>
          <p:nvSpPr>
            <p:cNvPr id="974" name="Google Shape;974;p81"/>
            <p:cNvSpPr/>
            <p:nvPr/>
          </p:nvSpPr>
          <p:spPr>
            <a:xfrm>
              <a:off x="6197600" y="2249488"/>
              <a:ext cx="1036638" cy="369888"/>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75" name="Google Shape;975;p81"/>
            <p:cNvSpPr/>
            <p:nvPr/>
          </p:nvSpPr>
          <p:spPr>
            <a:xfrm>
              <a:off x="6289675" y="2290763"/>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1</a:t>
              </a:r>
              <a:endParaRPr b="0" i="0" sz="1800" u="none" cap="none" strike="noStrike">
                <a:solidFill>
                  <a:schemeClr val="dk1"/>
                </a:solidFill>
                <a:latin typeface="Arial"/>
                <a:ea typeface="Arial"/>
                <a:cs typeface="Arial"/>
                <a:sym typeface="Arial"/>
              </a:endParaRPr>
            </a:p>
          </p:txBody>
        </p:sp>
      </p:grpSp>
      <p:grpSp>
        <p:nvGrpSpPr>
          <p:cNvPr id="976" name="Google Shape;976;p81"/>
          <p:cNvGrpSpPr/>
          <p:nvPr/>
        </p:nvGrpSpPr>
        <p:grpSpPr>
          <a:xfrm>
            <a:off x="7234238" y="2249488"/>
            <a:ext cx="1036638" cy="381000"/>
            <a:chOff x="7234238" y="2249488"/>
            <a:chExt cx="1036638" cy="381000"/>
          </a:xfrm>
        </p:grpSpPr>
        <p:sp>
          <p:nvSpPr>
            <p:cNvPr id="977" name="Google Shape;977;p81"/>
            <p:cNvSpPr/>
            <p:nvPr/>
          </p:nvSpPr>
          <p:spPr>
            <a:xfrm>
              <a:off x="7234238" y="2249488"/>
              <a:ext cx="1036638" cy="369888"/>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78" name="Google Shape;978;p81"/>
            <p:cNvSpPr/>
            <p:nvPr/>
          </p:nvSpPr>
          <p:spPr>
            <a:xfrm>
              <a:off x="7326313" y="2290763"/>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1</a:t>
              </a:r>
              <a:endParaRPr b="0" i="0" sz="1800" u="none" cap="none" strike="noStrike">
                <a:solidFill>
                  <a:schemeClr val="dk1"/>
                </a:solidFill>
                <a:latin typeface="Arial"/>
                <a:ea typeface="Arial"/>
                <a:cs typeface="Arial"/>
                <a:sym typeface="Arial"/>
              </a:endParaRPr>
            </a:p>
          </p:txBody>
        </p:sp>
      </p:grpSp>
      <p:grpSp>
        <p:nvGrpSpPr>
          <p:cNvPr id="979" name="Google Shape;979;p81"/>
          <p:cNvGrpSpPr/>
          <p:nvPr/>
        </p:nvGrpSpPr>
        <p:grpSpPr>
          <a:xfrm>
            <a:off x="6197600" y="2619376"/>
            <a:ext cx="1036638" cy="382587"/>
            <a:chOff x="6197600" y="2619376"/>
            <a:chExt cx="1036638" cy="382587"/>
          </a:xfrm>
        </p:grpSpPr>
        <p:sp>
          <p:nvSpPr>
            <p:cNvPr id="980" name="Google Shape;980;p81"/>
            <p:cNvSpPr/>
            <p:nvPr/>
          </p:nvSpPr>
          <p:spPr>
            <a:xfrm>
              <a:off x="6197600" y="2619376"/>
              <a:ext cx="1036638" cy="369888"/>
            </a:xfrm>
            <a:prstGeom prst="rect">
              <a:avLst/>
            </a:prstGeom>
            <a:solidFill>
              <a:srgbClr val="E9EB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81" name="Google Shape;981;p81"/>
            <p:cNvSpPr/>
            <p:nvPr/>
          </p:nvSpPr>
          <p:spPr>
            <a:xfrm>
              <a:off x="6289675" y="2662238"/>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2</a:t>
              </a:r>
              <a:endParaRPr b="0" i="0" sz="1800" u="none" cap="none" strike="noStrike">
                <a:solidFill>
                  <a:schemeClr val="dk1"/>
                </a:solidFill>
                <a:latin typeface="Arial"/>
                <a:ea typeface="Arial"/>
                <a:cs typeface="Arial"/>
                <a:sym typeface="Arial"/>
              </a:endParaRPr>
            </a:p>
          </p:txBody>
        </p:sp>
      </p:grpSp>
      <p:grpSp>
        <p:nvGrpSpPr>
          <p:cNvPr id="982" name="Google Shape;982;p81"/>
          <p:cNvGrpSpPr/>
          <p:nvPr/>
        </p:nvGrpSpPr>
        <p:grpSpPr>
          <a:xfrm>
            <a:off x="7234238" y="2619376"/>
            <a:ext cx="1036638" cy="382587"/>
            <a:chOff x="7234238" y="2619376"/>
            <a:chExt cx="1036638" cy="382587"/>
          </a:xfrm>
        </p:grpSpPr>
        <p:sp>
          <p:nvSpPr>
            <p:cNvPr id="983" name="Google Shape;983;p81"/>
            <p:cNvSpPr/>
            <p:nvPr/>
          </p:nvSpPr>
          <p:spPr>
            <a:xfrm>
              <a:off x="7234238" y="2619376"/>
              <a:ext cx="1036638" cy="369888"/>
            </a:xfrm>
            <a:prstGeom prst="rect">
              <a:avLst/>
            </a:prstGeom>
            <a:solidFill>
              <a:srgbClr val="E9EB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84" name="Google Shape;984;p81"/>
            <p:cNvSpPr/>
            <p:nvPr/>
          </p:nvSpPr>
          <p:spPr>
            <a:xfrm>
              <a:off x="7326313" y="2662238"/>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3</a:t>
              </a:r>
              <a:endParaRPr b="0" i="0" sz="1800" u="none" cap="none" strike="noStrike">
                <a:solidFill>
                  <a:schemeClr val="dk1"/>
                </a:solidFill>
                <a:latin typeface="Arial"/>
                <a:ea typeface="Arial"/>
                <a:cs typeface="Arial"/>
                <a:sym typeface="Arial"/>
              </a:endParaRPr>
            </a:p>
          </p:txBody>
        </p:sp>
      </p:grpSp>
      <p:grpSp>
        <p:nvGrpSpPr>
          <p:cNvPr id="985" name="Google Shape;985;p81"/>
          <p:cNvGrpSpPr/>
          <p:nvPr/>
        </p:nvGrpSpPr>
        <p:grpSpPr>
          <a:xfrm>
            <a:off x="6197600" y="2989263"/>
            <a:ext cx="1036638" cy="384175"/>
            <a:chOff x="6197600" y="2989263"/>
            <a:chExt cx="1036638" cy="384175"/>
          </a:xfrm>
        </p:grpSpPr>
        <p:sp>
          <p:nvSpPr>
            <p:cNvPr id="986" name="Google Shape;986;p81"/>
            <p:cNvSpPr/>
            <p:nvPr/>
          </p:nvSpPr>
          <p:spPr>
            <a:xfrm>
              <a:off x="6197600" y="2989263"/>
              <a:ext cx="1036638" cy="373063"/>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87" name="Google Shape;987;p81"/>
            <p:cNvSpPr/>
            <p:nvPr/>
          </p:nvSpPr>
          <p:spPr>
            <a:xfrm>
              <a:off x="6289675" y="3033713"/>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3</a:t>
              </a:r>
              <a:endParaRPr b="0" i="0" sz="1800" u="none" cap="none" strike="noStrike">
                <a:solidFill>
                  <a:schemeClr val="dk1"/>
                </a:solidFill>
                <a:latin typeface="Arial"/>
                <a:ea typeface="Arial"/>
                <a:cs typeface="Arial"/>
                <a:sym typeface="Arial"/>
              </a:endParaRPr>
            </a:p>
          </p:txBody>
        </p:sp>
      </p:grpSp>
      <p:grpSp>
        <p:nvGrpSpPr>
          <p:cNvPr id="988" name="Google Shape;988;p81"/>
          <p:cNvGrpSpPr/>
          <p:nvPr/>
        </p:nvGrpSpPr>
        <p:grpSpPr>
          <a:xfrm>
            <a:off x="7234238" y="2989263"/>
            <a:ext cx="1036638" cy="384175"/>
            <a:chOff x="7234238" y="2989263"/>
            <a:chExt cx="1036638" cy="384175"/>
          </a:xfrm>
        </p:grpSpPr>
        <p:sp>
          <p:nvSpPr>
            <p:cNvPr id="989" name="Google Shape;989;p81"/>
            <p:cNvSpPr/>
            <p:nvPr/>
          </p:nvSpPr>
          <p:spPr>
            <a:xfrm>
              <a:off x="7234238" y="2989263"/>
              <a:ext cx="1036638" cy="373063"/>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90" name="Google Shape;990;p81"/>
            <p:cNvSpPr/>
            <p:nvPr/>
          </p:nvSpPr>
          <p:spPr>
            <a:xfrm>
              <a:off x="7326313" y="3033713"/>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6</a:t>
              </a:r>
              <a:endParaRPr b="0" i="0" sz="1800" u="none" cap="none" strike="noStrike">
                <a:solidFill>
                  <a:schemeClr val="dk1"/>
                </a:solidFill>
                <a:latin typeface="Arial"/>
                <a:ea typeface="Arial"/>
                <a:cs typeface="Arial"/>
                <a:sym typeface="Arial"/>
              </a:endParaRPr>
            </a:p>
          </p:txBody>
        </p:sp>
      </p:grpSp>
      <p:grpSp>
        <p:nvGrpSpPr>
          <p:cNvPr id="991" name="Google Shape;991;p81"/>
          <p:cNvGrpSpPr/>
          <p:nvPr/>
        </p:nvGrpSpPr>
        <p:grpSpPr>
          <a:xfrm>
            <a:off x="6197600" y="3362326"/>
            <a:ext cx="1036638" cy="381000"/>
            <a:chOff x="6197600" y="3362326"/>
            <a:chExt cx="1036638" cy="381000"/>
          </a:xfrm>
        </p:grpSpPr>
        <p:sp>
          <p:nvSpPr>
            <p:cNvPr id="992" name="Google Shape;992;p81"/>
            <p:cNvSpPr/>
            <p:nvPr/>
          </p:nvSpPr>
          <p:spPr>
            <a:xfrm>
              <a:off x="6197600" y="3362326"/>
              <a:ext cx="1036638" cy="369888"/>
            </a:xfrm>
            <a:prstGeom prst="rect">
              <a:avLst/>
            </a:prstGeom>
            <a:solidFill>
              <a:srgbClr val="E9EB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93" name="Google Shape;993;p81"/>
            <p:cNvSpPr/>
            <p:nvPr/>
          </p:nvSpPr>
          <p:spPr>
            <a:xfrm>
              <a:off x="6289675" y="3403601"/>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4</a:t>
              </a:r>
              <a:endParaRPr b="0" i="0" sz="1800" u="none" cap="none" strike="noStrike">
                <a:solidFill>
                  <a:schemeClr val="dk1"/>
                </a:solidFill>
                <a:latin typeface="Arial"/>
                <a:ea typeface="Arial"/>
                <a:cs typeface="Arial"/>
                <a:sym typeface="Arial"/>
              </a:endParaRPr>
            </a:p>
          </p:txBody>
        </p:sp>
      </p:grpSp>
      <p:grpSp>
        <p:nvGrpSpPr>
          <p:cNvPr id="994" name="Google Shape;994;p81"/>
          <p:cNvGrpSpPr/>
          <p:nvPr/>
        </p:nvGrpSpPr>
        <p:grpSpPr>
          <a:xfrm>
            <a:off x="7234238" y="3362326"/>
            <a:ext cx="1036638" cy="381000"/>
            <a:chOff x="7234238" y="3362326"/>
            <a:chExt cx="1036638" cy="381000"/>
          </a:xfrm>
        </p:grpSpPr>
        <p:sp>
          <p:nvSpPr>
            <p:cNvPr id="995" name="Google Shape;995;p81"/>
            <p:cNvSpPr/>
            <p:nvPr/>
          </p:nvSpPr>
          <p:spPr>
            <a:xfrm>
              <a:off x="7234238" y="3362326"/>
              <a:ext cx="1036638" cy="369888"/>
            </a:xfrm>
            <a:prstGeom prst="rect">
              <a:avLst/>
            </a:prstGeom>
            <a:solidFill>
              <a:srgbClr val="E9EB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96" name="Google Shape;996;p81"/>
            <p:cNvSpPr/>
            <p:nvPr/>
          </p:nvSpPr>
          <p:spPr>
            <a:xfrm>
              <a:off x="7326313" y="3403601"/>
              <a:ext cx="350838"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10</a:t>
              </a:r>
              <a:endParaRPr b="0" i="0" sz="1800" u="none" cap="none" strike="noStrike">
                <a:solidFill>
                  <a:schemeClr val="dk1"/>
                </a:solidFill>
                <a:latin typeface="Arial"/>
                <a:ea typeface="Arial"/>
                <a:cs typeface="Arial"/>
                <a:sym typeface="Arial"/>
              </a:endParaRPr>
            </a:p>
          </p:txBody>
        </p:sp>
      </p:grpSp>
      <p:grpSp>
        <p:nvGrpSpPr>
          <p:cNvPr id="997" name="Google Shape;997;p81"/>
          <p:cNvGrpSpPr/>
          <p:nvPr/>
        </p:nvGrpSpPr>
        <p:grpSpPr>
          <a:xfrm>
            <a:off x="6197600" y="3732213"/>
            <a:ext cx="1036638" cy="382588"/>
            <a:chOff x="6197600" y="3732213"/>
            <a:chExt cx="1036638" cy="382588"/>
          </a:xfrm>
        </p:grpSpPr>
        <p:sp>
          <p:nvSpPr>
            <p:cNvPr id="998" name="Google Shape;998;p81"/>
            <p:cNvSpPr/>
            <p:nvPr/>
          </p:nvSpPr>
          <p:spPr>
            <a:xfrm>
              <a:off x="6197600" y="3732213"/>
              <a:ext cx="1036638" cy="369888"/>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999" name="Google Shape;999;p81"/>
            <p:cNvSpPr/>
            <p:nvPr/>
          </p:nvSpPr>
          <p:spPr>
            <a:xfrm>
              <a:off x="6289675" y="3775076"/>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5</a:t>
              </a:r>
              <a:endParaRPr b="0" i="0" sz="1800" u="none" cap="none" strike="noStrike">
                <a:solidFill>
                  <a:schemeClr val="dk1"/>
                </a:solidFill>
                <a:latin typeface="Arial"/>
                <a:ea typeface="Arial"/>
                <a:cs typeface="Arial"/>
                <a:sym typeface="Arial"/>
              </a:endParaRPr>
            </a:p>
          </p:txBody>
        </p:sp>
      </p:grpSp>
      <p:grpSp>
        <p:nvGrpSpPr>
          <p:cNvPr id="1000" name="Google Shape;1000;p81"/>
          <p:cNvGrpSpPr/>
          <p:nvPr/>
        </p:nvGrpSpPr>
        <p:grpSpPr>
          <a:xfrm>
            <a:off x="7234238" y="3732213"/>
            <a:ext cx="1036638" cy="382588"/>
            <a:chOff x="7234238" y="3732213"/>
            <a:chExt cx="1036638" cy="382588"/>
          </a:xfrm>
        </p:grpSpPr>
        <p:sp>
          <p:nvSpPr>
            <p:cNvPr id="1001" name="Google Shape;1001;p81"/>
            <p:cNvSpPr/>
            <p:nvPr/>
          </p:nvSpPr>
          <p:spPr>
            <a:xfrm>
              <a:off x="7234238" y="3732213"/>
              <a:ext cx="1036638" cy="369888"/>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002" name="Google Shape;1002;p81"/>
            <p:cNvSpPr/>
            <p:nvPr/>
          </p:nvSpPr>
          <p:spPr>
            <a:xfrm>
              <a:off x="7326313" y="3775076"/>
              <a:ext cx="350838"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15</a:t>
              </a:r>
              <a:endParaRPr b="0" i="0" sz="1800" u="none" cap="none" strike="noStrik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7">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7">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7">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7">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7">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2"/>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WHILE LOOP</a:t>
            </a:r>
            <a:endParaRPr/>
          </a:p>
        </p:txBody>
      </p:sp>
      <p:sp>
        <p:nvSpPr>
          <p:cNvPr id="1008" name="Google Shape;1008;p82"/>
          <p:cNvSpPr txBox="1"/>
          <p:nvPr>
            <p:ph idx="1" type="body"/>
          </p:nvPr>
        </p:nvSpPr>
        <p:spPr>
          <a:xfrm>
            <a:off x="838200" y="1825625"/>
            <a:ext cx="10515600" cy="1880101"/>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lang="en-IE"/>
              <a:t>LETS BUILD ANOTHER PROGRAM WHICH READS IN CHARACTERS FROM THE KEYBOARD. THE PROGRAM SHOULD STOP WHEN THE LETTER ‘Z’ IS ENTERED.</a:t>
            </a:r>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lang="en-IE"/>
              <a:t>SO, WHAT INPUTS WILL OUR PROGRAM NEED?</a:t>
            </a:r>
            <a:endParaRPr/>
          </a:p>
        </p:txBody>
      </p:sp>
      <p:sp>
        <p:nvSpPr>
          <p:cNvPr id="1009" name="Google Shape;1009;p82"/>
          <p:cNvSpPr txBox="1"/>
          <p:nvPr/>
        </p:nvSpPr>
        <p:spPr>
          <a:xfrm>
            <a:off x="838200" y="3575968"/>
            <a:ext cx="10515600" cy="5293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Inputs: inputLetter</a:t>
            </a:r>
            <a:endParaRPr sz="2800">
              <a:solidFill>
                <a:schemeClr val="dk1"/>
              </a:solidFill>
              <a:latin typeface="Twentieth Century"/>
              <a:ea typeface="Twentieth Century"/>
              <a:cs typeface="Twentieth Century"/>
              <a:sym typeface="Twentieth Century"/>
            </a:endParaRPr>
          </a:p>
        </p:txBody>
      </p:sp>
      <p:sp>
        <p:nvSpPr>
          <p:cNvPr id="1010" name="Google Shape;1010;p82"/>
          <p:cNvSpPr txBox="1"/>
          <p:nvPr/>
        </p:nvSpPr>
        <p:spPr>
          <a:xfrm>
            <a:off x="838200" y="4612774"/>
            <a:ext cx="10515600" cy="18801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We want to end when the letter ‘z’ is entered.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3"/>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016" name="Google Shape;1016;p83"/>
          <p:cNvSpPr txBox="1"/>
          <p:nvPr>
            <p:ph type="title"/>
          </p:nvPr>
        </p:nvSpPr>
        <p:spPr>
          <a:xfrm>
            <a:off x="621629" y="640080"/>
            <a:ext cx="4225290" cy="55788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Twentieth Century"/>
              <a:buNone/>
            </a:pPr>
            <a:r>
              <a:rPr lang="en-IE">
                <a:solidFill>
                  <a:srgbClr val="FFFFFF"/>
                </a:solidFill>
              </a:rPr>
              <a:t>AN ALGORITHM IS A SET OF STEPS TO BE FOLLOWED TO SOLVE A PROBLEM.</a:t>
            </a:r>
            <a:br>
              <a:rPr lang="en-IE">
                <a:solidFill>
                  <a:srgbClr val="FFFFFF"/>
                </a:solidFill>
              </a:rPr>
            </a:br>
            <a:r>
              <a:rPr lang="en-IE">
                <a:solidFill>
                  <a:srgbClr val="FFFFFF"/>
                </a:solidFill>
              </a:rPr>
              <a:t> </a:t>
            </a:r>
            <a:br>
              <a:rPr lang="en-IE">
                <a:solidFill>
                  <a:srgbClr val="FFFFFF"/>
                </a:solidFill>
              </a:rPr>
            </a:br>
            <a:r>
              <a:rPr lang="en-IE">
                <a:solidFill>
                  <a:srgbClr val="FFFFFF"/>
                </a:solidFill>
              </a:rPr>
              <a:t>THIS IS WHAT THE ALGORITHM FOR OUR PROGRAM WOULD LOOK LIKE</a:t>
            </a:r>
            <a:endParaRPr/>
          </a:p>
        </p:txBody>
      </p:sp>
      <p:pic>
        <p:nvPicPr>
          <p:cNvPr descr="Diagram&#10;&#10;Description automatically generated" id="1017" name="Google Shape;1017;p83"/>
          <p:cNvPicPr preferRelativeResize="0"/>
          <p:nvPr>
            <p:ph idx="1" type="body"/>
          </p:nvPr>
        </p:nvPicPr>
        <p:blipFill rotWithShape="1">
          <a:blip r:embed="rId3">
            <a:alphaModFix/>
          </a:blip>
          <a:srcRect b="0" l="0" r="0" t="0"/>
          <a:stretch/>
        </p:blipFill>
        <p:spPr>
          <a:xfrm>
            <a:off x="6899725" y="1164613"/>
            <a:ext cx="3812849" cy="435133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84"/>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WHILE LOOP</a:t>
            </a:r>
            <a:endParaRPr/>
          </a:p>
        </p:txBody>
      </p:sp>
      <p:sp>
        <p:nvSpPr>
          <p:cNvPr id="1023" name="Google Shape;1023;p84"/>
          <p:cNvSpPr txBox="1"/>
          <p:nvPr>
            <p:ph idx="1" type="body"/>
          </p:nvPr>
        </p:nvSpPr>
        <p:spPr>
          <a:xfrm>
            <a:off x="838200" y="1062872"/>
            <a:ext cx="11353800" cy="577687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20000"/>
              </a:lnSpc>
              <a:spcBef>
                <a:spcPts val="0"/>
              </a:spcBef>
              <a:spcAft>
                <a:spcPts val="0"/>
              </a:spcAft>
              <a:buSzPct val="100000"/>
              <a:buNone/>
            </a:pPr>
            <a:r>
              <a:rPr lang="en-IE"/>
              <a:t>SO WHAT DOES THIS LOOK LIKE IN OUR CODE?</a:t>
            </a:r>
            <a:endParaRPr/>
          </a:p>
          <a:p>
            <a:pPr indent="0" lvl="0" marL="0" rtl="0" algn="ctr">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INPUTLETTER = INPUT("PLEASE ENTER A LETTER: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WHILE INPUTLETTER != ‘Z’:</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	PRINT(“THE ENTERED LETTER IS :",INPUTLETTER)</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	INPUTLETTER = INPUT("PLEASE ENTER ANOTHER LETTER: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PRINT(“THIS IS OUTSIDE THE LOOP”)</a:t>
            </a:r>
            <a:endParaRPr/>
          </a:p>
          <a:p>
            <a:pPr indent="0" lvl="0" marL="0" rtl="0" algn="l">
              <a:lnSpc>
                <a:spcPct val="120000"/>
              </a:lnSpc>
              <a:spcBef>
                <a:spcPts val="1000"/>
              </a:spcBef>
              <a:spcAft>
                <a:spcPts val="0"/>
              </a:spcAft>
              <a:buSzPct val="100000"/>
              <a:buNone/>
            </a:pPr>
            <a:r>
              <a:t/>
            </a:r>
            <a:endParaRPr>
              <a:latin typeface="Courier New"/>
              <a:ea typeface="Courier New"/>
              <a:cs typeface="Courier New"/>
              <a:sym typeface="Courier New"/>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 LETTER: A</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 LETTER: B</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 LETTER: C</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 LETTER: Z</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THIS IS OUTSIDE THE LOOP</a:t>
            </a:r>
            <a:endParaRPr/>
          </a:p>
        </p:txBody>
      </p:sp>
      <p:cxnSp>
        <p:nvCxnSpPr>
          <p:cNvPr id="1024" name="Google Shape;1024;p84"/>
          <p:cNvCxnSpPr/>
          <p:nvPr/>
        </p:nvCxnSpPr>
        <p:spPr>
          <a:xfrm>
            <a:off x="-108642" y="4555649"/>
            <a:ext cx="12192000" cy="0"/>
          </a:xfrm>
          <a:prstGeom prst="straightConnector1">
            <a:avLst/>
          </a:prstGeom>
          <a:noFill/>
          <a:ln cap="flat" cmpd="sng" w="9525">
            <a:solidFill>
              <a:srgbClr val="2581BC"/>
            </a:solidFill>
            <a:prstDash val="solid"/>
            <a:round/>
            <a:headEnd len="sm" w="sm" type="none"/>
            <a:tailEnd len="sm" w="sm" type="none"/>
          </a:ln>
        </p:spPr>
      </p:cxnSp>
      <p:cxnSp>
        <p:nvCxnSpPr>
          <p:cNvPr id="1025" name="Google Shape;1025;p84"/>
          <p:cNvCxnSpPr/>
          <p:nvPr/>
        </p:nvCxnSpPr>
        <p:spPr>
          <a:xfrm>
            <a:off x="0" y="1470155"/>
            <a:ext cx="12192000" cy="0"/>
          </a:xfrm>
          <a:prstGeom prst="straightConnector1">
            <a:avLst/>
          </a:prstGeom>
          <a:noFill/>
          <a:ln cap="flat" cmpd="sng" w="9525">
            <a:solidFill>
              <a:srgbClr val="2581BC"/>
            </a:solidFill>
            <a:prstDash val="solid"/>
            <a:round/>
            <a:headEnd len="sm" w="sm" type="none"/>
            <a:tailEnd len="sm" w="sm"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5"/>
          <p:cNvSpPr/>
          <p:nvPr/>
        </p:nvSpPr>
        <p:spPr>
          <a:xfrm>
            <a:off x="1504122" y="-1059760"/>
            <a:ext cx="9183756" cy="8977520"/>
          </a:xfrm>
          <a:prstGeom prst="ellipse">
            <a:avLst/>
          </a:prstGeom>
          <a:solidFill>
            <a:schemeClr val="accent6"/>
          </a:solidFill>
          <a:ln cap="flat" cmpd="sng" w="15875">
            <a:solidFill>
              <a:srgbClr val="7643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13800">
                <a:solidFill>
                  <a:schemeClr val="lt1"/>
                </a:solidFill>
                <a:latin typeface="Twentieth Century"/>
                <a:ea typeface="Twentieth Century"/>
                <a:cs typeface="Twentieth Century"/>
                <a:sym typeface="Twentieth Century"/>
              </a:rPr>
              <a:t>The </a:t>
            </a:r>
            <a:endParaRPr/>
          </a:p>
          <a:p>
            <a:pPr indent="0" lvl="0" marL="0" marR="0" rtl="0" algn="ctr">
              <a:spcBef>
                <a:spcPts val="0"/>
              </a:spcBef>
              <a:spcAft>
                <a:spcPts val="0"/>
              </a:spcAft>
              <a:buNone/>
            </a:pPr>
            <a:r>
              <a:rPr b="1" lang="en-IE" sz="13800">
                <a:solidFill>
                  <a:schemeClr val="lt1"/>
                </a:solidFill>
                <a:latin typeface="Twentieth Century"/>
                <a:ea typeface="Twentieth Century"/>
                <a:cs typeface="Twentieth Century"/>
                <a:sym typeface="Twentieth Century"/>
              </a:rPr>
              <a:t>for </a:t>
            </a:r>
            <a:endParaRPr/>
          </a:p>
          <a:p>
            <a:pPr indent="0" lvl="0" marL="0" marR="0" rtl="0" algn="ctr">
              <a:spcBef>
                <a:spcPts val="0"/>
              </a:spcBef>
              <a:spcAft>
                <a:spcPts val="0"/>
              </a:spcAft>
              <a:buNone/>
            </a:pPr>
            <a:r>
              <a:rPr b="1" lang="en-IE" sz="13800">
                <a:solidFill>
                  <a:schemeClr val="lt1"/>
                </a:solidFill>
                <a:latin typeface="Twentieth Century"/>
                <a:ea typeface="Twentieth Century"/>
                <a:cs typeface="Twentieth Century"/>
                <a:sym typeface="Twentieth Century"/>
              </a:rPr>
              <a:t>loop</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86"/>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FOR LOOP</a:t>
            </a:r>
            <a:endParaRPr/>
          </a:p>
        </p:txBody>
      </p:sp>
      <p:sp>
        <p:nvSpPr>
          <p:cNvPr id="1036" name="Google Shape;1036;p86"/>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lang="en-IE"/>
              <a:t>SIMILAR TO THE WHILE THE LOOP, THE FOR LOOP WILL CONSIST OF THE FOR KEYWORD. THE FOR LOOP WORKS BEST FOR COUNTING. </a:t>
            </a:r>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lang="en-IE"/>
              <a:t>WITH A FOR LOOP WE USE THE RANGE FUNCTION TO DEFINE A RANGE TO COUNT BETWEEN.</a:t>
            </a:r>
            <a:endParaRPr/>
          </a:p>
          <a:p>
            <a:pPr indent="0" lvl="0" marL="0" rtl="0" algn="l">
              <a:lnSpc>
                <a:spcPct val="120000"/>
              </a:lnSpc>
              <a:spcBef>
                <a:spcPts val="1000"/>
              </a:spcBef>
              <a:spcAft>
                <a:spcPts val="0"/>
              </a:spcAft>
              <a:buSzPts val="2000"/>
              <a:buNone/>
            </a:pPr>
            <a:r>
              <a:t/>
            </a:r>
            <a:endParaRPr/>
          </a:p>
        </p:txBody>
      </p:sp>
      <p:sp>
        <p:nvSpPr>
          <p:cNvPr id="1037" name="Google Shape;1037;p86"/>
          <p:cNvSpPr txBox="1"/>
          <p:nvPr/>
        </p:nvSpPr>
        <p:spPr>
          <a:xfrm>
            <a:off x="3327542" y="4056939"/>
            <a:ext cx="6060902" cy="1568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Twentieth Century"/>
              <a:buNone/>
            </a:pPr>
            <a:r>
              <a:t/>
            </a:r>
            <a:endParaRPr sz="2400">
              <a:solidFill>
                <a:schemeClr val="dk1"/>
              </a:solidFill>
              <a:latin typeface="Courier New"/>
              <a:ea typeface="Courier New"/>
              <a:cs typeface="Courier New"/>
              <a:sym typeface="Courier New"/>
            </a:endParaRPr>
          </a:p>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for i in range(1,6):	</a:t>
            </a:r>
            <a:endParaRPr/>
          </a:p>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	print(i)</a:t>
            </a:r>
            <a:endParaRPr/>
          </a:p>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	</a:t>
            </a:r>
            <a:endParaRPr sz="2400">
              <a:solidFill>
                <a:schemeClr val="dk1"/>
              </a:solidFill>
              <a:latin typeface="Twentieth Century"/>
              <a:ea typeface="Twentieth Century"/>
              <a:cs typeface="Twentieth Century"/>
              <a:sym typeface="Twentieth Century"/>
            </a:endParaRPr>
          </a:p>
        </p:txBody>
      </p:sp>
      <p:cxnSp>
        <p:nvCxnSpPr>
          <p:cNvPr id="1038" name="Google Shape;1038;p86"/>
          <p:cNvCxnSpPr/>
          <p:nvPr/>
        </p:nvCxnSpPr>
        <p:spPr>
          <a:xfrm>
            <a:off x="3499706" y="4841769"/>
            <a:ext cx="0" cy="559076"/>
          </a:xfrm>
          <a:prstGeom prst="straightConnector1">
            <a:avLst/>
          </a:prstGeom>
          <a:noFill/>
          <a:ln cap="flat" cmpd="sng" w="57150">
            <a:solidFill>
              <a:srgbClr val="2581BC"/>
            </a:solidFill>
            <a:prstDash val="solid"/>
            <a:round/>
            <a:headEnd len="sm" w="sm" type="none"/>
            <a:tailEnd len="sm" w="sm" type="none"/>
          </a:ln>
        </p:spPr>
      </p:cxnSp>
      <p:cxnSp>
        <p:nvCxnSpPr>
          <p:cNvPr id="1039" name="Google Shape;1039;p86"/>
          <p:cNvCxnSpPr/>
          <p:nvPr/>
        </p:nvCxnSpPr>
        <p:spPr>
          <a:xfrm>
            <a:off x="3879951" y="4841769"/>
            <a:ext cx="0" cy="559076"/>
          </a:xfrm>
          <a:prstGeom prst="straightConnector1">
            <a:avLst/>
          </a:prstGeom>
          <a:noFill/>
          <a:ln cap="flat" cmpd="sng" w="57150">
            <a:solidFill>
              <a:srgbClr val="2581BC"/>
            </a:solidFill>
            <a:prstDash val="solid"/>
            <a:round/>
            <a:headEnd len="sm" w="sm" type="none"/>
            <a:tailEnd len="sm" w="sm" type="none"/>
          </a:ln>
        </p:spPr>
      </p:cxnSp>
      <p:sp>
        <p:nvSpPr>
          <p:cNvPr id="1040" name="Google Shape;1040;p86"/>
          <p:cNvSpPr/>
          <p:nvPr/>
        </p:nvSpPr>
        <p:spPr>
          <a:xfrm>
            <a:off x="4530588" y="5670949"/>
            <a:ext cx="1565412" cy="1118152"/>
          </a:xfrm>
          <a:prstGeom prst="upArrow">
            <a:avLst>
              <a:gd fmla="val 50000" name="adj1"/>
              <a:gd fmla="val 50000" name="adj2"/>
            </a:avLst>
          </a:prstGeom>
          <a:solidFill>
            <a:schemeClr val="accent1"/>
          </a:solidFill>
          <a:ln cap="flat" cmpd="sng" w="15875">
            <a:solidFill>
              <a:srgbClr val="2276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041" name="Google Shape;1041;p86"/>
          <p:cNvSpPr/>
          <p:nvPr/>
        </p:nvSpPr>
        <p:spPr>
          <a:xfrm>
            <a:off x="-96394" y="6081067"/>
            <a:ext cx="39763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IE" sz="2400" cap="none">
                <a:solidFill>
                  <a:schemeClr val="dk1"/>
                </a:solidFill>
                <a:latin typeface="Twentieth Century"/>
                <a:ea typeface="Twentieth Century"/>
                <a:cs typeface="Twentieth Century"/>
                <a:sym typeface="Twentieth Century"/>
              </a:rPr>
              <a:t>Indentation is really important</a:t>
            </a:r>
            <a:endParaRPr/>
          </a:p>
        </p:txBody>
      </p:sp>
      <p:sp>
        <p:nvSpPr>
          <p:cNvPr id="1042" name="Google Shape;1042;p86"/>
          <p:cNvSpPr/>
          <p:nvPr/>
        </p:nvSpPr>
        <p:spPr>
          <a:xfrm>
            <a:off x="6357993" y="6081066"/>
            <a:ext cx="499290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IE" sz="2400" cap="none">
                <a:solidFill>
                  <a:schemeClr val="dk1"/>
                </a:solidFill>
                <a:latin typeface="Twentieth Century"/>
                <a:ea typeface="Twentieth Century"/>
                <a:cs typeface="Twentieth Century"/>
                <a:sym typeface="Twentieth Century"/>
              </a:rPr>
              <a:t>Indented code is run inside of the loop</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87"/>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FOR LOOP</a:t>
            </a:r>
            <a:endParaRPr/>
          </a:p>
        </p:txBody>
      </p:sp>
      <p:sp>
        <p:nvSpPr>
          <p:cNvPr id="1048" name="Google Shape;1048;p87"/>
          <p:cNvSpPr txBox="1"/>
          <p:nvPr>
            <p:ph idx="1" type="body"/>
          </p:nvPr>
        </p:nvSpPr>
        <p:spPr>
          <a:xfrm>
            <a:off x="838200" y="1825625"/>
            <a:ext cx="10515600" cy="1880101"/>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lang="en-IE"/>
              <a:t>LETS BUILD A PROGRAM WHICH PRINTS AND COUNTS FROM A START NUMBER TO AN END NUMBER.</a:t>
            </a:r>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lang="en-IE"/>
              <a:t>SO, WHAT INPUTS WILL OUR PROGRAM NEED?</a:t>
            </a:r>
            <a:endParaRPr/>
          </a:p>
        </p:txBody>
      </p:sp>
      <p:sp>
        <p:nvSpPr>
          <p:cNvPr id="1049" name="Google Shape;1049;p87"/>
          <p:cNvSpPr txBox="1"/>
          <p:nvPr/>
        </p:nvSpPr>
        <p:spPr>
          <a:xfrm>
            <a:off x="838200" y="3575968"/>
            <a:ext cx="10515600" cy="5293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Inputs: startNumber, endNumber</a:t>
            </a:r>
            <a:endParaRPr sz="2800">
              <a:solidFill>
                <a:schemeClr val="dk1"/>
              </a:solidFill>
              <a:latin typeface="Twentieth Century"/>
              <a:ea typeface="Twentieth Century"/>
              <a:cs typeface="Twentieth Century"/>
              <a:sym typeface="Twentieth Century"/>
            </a:endParaRPr>
          </a:p>
        </p:txBody>
      </p:sp>
      <p:sp>
        <p:nvSpPr>
          <p:cNvPr id="1050" name="Google Shape;1050;p87"/>
          <p:cNvSpPr txBox="1"/>
          <p:nvPr/>
        </p:nvSpPr>
        <p:spPr>
          <a:xfrm>
            <a:off x="838200" y="4612774"/>
            <a:ext cx="10515600" cy="18801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So we want to print all the numbers between the startNumber and the endNumber and add all the numbers up too.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88"/>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056" name="Google Shape;1056;p88"/>
          <p:cNvSpPr txBox="1"/>
          <p:nvPr>
            <p:ph type="title"/>
          </p:nvPr>
        </p:nvSpPr>
        <p:spPr>
          <a:xfrm>
            <a:off x="621629" y="640080"/>
            <a:ext cx="4225290" cy="55788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Twentieth Century"/>
              <a:buNone/>
            </a:pPr>
            <a:r>
              <a:rPr lang="en-IE">
                <a:solidFill>
                  <a:srgbClr val="FFFFFF"/>
                </a:solidFill>
              </a:rPr>
              <a:t>AN ALGORITHM IS A SET OF STEPS TO BE FOLLOWED TO SOLVE A PROBLEM.</a:t>
            </a:r>
            <a:br>
              <a:rPr lang="en-IE">
                <a:solidFill>
                  <a:srgbClr val="FFFFFF"/>
                </a:solidFill>
              </a:rPr>
            </a:br>
            <a:r>
              <a:rPr lang="en-IE">
                <a:solidFill>
                  <a:srgbClr val="FFFFFF"/>
                </a:solidFill>
              </a:rPr>
              <a:t> </a:t>
            </a:r>
            <a:br>
              <a:rPr lang="en-IE">
                <a:solidFill>
                  <a:srgbClr val="FFFFFF"/>
                </a:solidFill>
              </a:rPr>
            </a:br>
            <a:r>
              <a:rPr lang="en-IE">
                <a:solidFill>
                  <a:srgbClr val="FFFFFF"/>
                </a:solidFill>
              </a:rPr>
              <a:t>THIS IS WHAT THE ALGORITHM FOR OUR PROGRAM WOULD LOOK LIKE</a:t>
            </a:r>
            <a:endParaRPr/>
          </a:p>
        </p:txBody>
      </p:sp>
      <p:pic>
        <p:nvPicPr>
          <p:cNvPr descr="Diagram&#10;&#10;Description automatically generated with medium confidence" id="1057" name="Google Shape;1057;p88"/>
          <p:cNvPicPr preferRelativeResize="0"/>
          <p:nvPr>
            <p:ph idx="1" type="body"/>
          </p:nvPr>
        </p:nvPicPr>
        <p:blipFill rotWithShape="1">
          <a:blip r:embed="rId3">
            <a:alphaModFix/>
          </a:blip>
          <a:srcRect b="0" l="0" r="0" t="0"/>
          <a:stretch/>
        </p:blipFill>
        <p:spPr>
          <a:xfrm>
            <a:off x="6090176" y="640080"/>
            <a:ext cx="4221611" cy="57447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9"/>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FOR LOOP</a:t>
            </a:r>
            <a:endParaRPr/>
          </a:p>
        </p:txBody>
      </p:sp>
      <p:sp>
        <p:nvSpPr>
          <p:cNvPr id="1063" name="Google Shape;1063;p89"/>
          <p:cNvSpPr txBox="1"/>
          <p:nvPr>
            <p:ph idx="1" type="body"/>
          </p:nvPr>
        </p:nvSpPr>
        <p:spPr>
          <a:xfrm>
            <a:off x="838200" y="1062872"/>
            <a:ext cx="11353800" cy="5776873"/>
          </a:xfrm>
          <a:prstGeom prst="rect">
            <a:avLst/>
          </a:prstGeom>
          <a:noFill/>
          <a:ln>
            <a:noFill/>
          </a:ln>
        </p:spPr>
        <p:txBody>
          <a:bodyPr anchorCtr="0" anchor="t" bIns="45700" lIns="91425" spcFirstLastPara="1" rIns="91425" wrap="square" tIns="45700">
            <a:normAutofit fontScale="40000" lnSpcReduction="20000"/>
          </a:bodyPr>
          <a:lstStyle/>
          <a:p>
            <a:pPr indent="0" lvl="0" marL="0" rtl="0" algn="ctr">
              <a:lnSpc>
                <a:spcPct val="120000"/>
              </a:lnSpc>
              <a:spcBef>
                <a:spcPts val="0"/>
              </a:spcBef>
              <a:spcAft>
                <a:spcPts val="0"/>
              </a:spcAft>
              <a:buSzPct val="100000"/>
              <a:buNone/>
            </a:pPr>
            <a:r>
              <a:rPr lang="en-IE" sz="3700"/>
              <a:t>SO WHAT DOES THIS LOOK LIKE IN OUR CODE?</a:t>
            </a:r>
            <a:endParaRPr/>
          </a:p>
          <a:p>
            <a:pPr indent="0" lvl="0" marL="0" rtl="0" algn="ctr">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lang="en-IE" sz="3500">
                <a:latin typeface="Courier New"/>
                <a:ea typeface="Courier New"/>
                <a:cs typeface="Courier New"/>
                <a:sym typeface="Courier New"/>
              </a:rPr>
              <a:t>STARTNUMBER = INT(INPUT("PLEASE ENTER A START VALUE: "))</a:t>
            </a:r>
            <a:endParaRPr/>
          </a:p>
          <a:p>
            <a:pPr indent="0" lvl="0" marL="0" rtl="0" algn="l">
              <a:lnSpc>
                <a:spcPct val="120000"/>
              </a:lnSpc>
              <a:spcBef>
                <a:spcPts val="1000"/>
              </a:spcBef>
              <a:spcAft>
                <a:spcPts val="0"/>
              </a:spcAft>
              <a:buSzPct val="100000"/>
              <a:buNone/>
            </a:pPr>
            <a:r>
              <a:rPr lang="en-IE" sz="3500">
                <a:latin typeface="Courier New"/>
                <a:ea typeface="Courier New"/>
                <a:cs typeface="Courier New"/>
                <a:sym typeface="Courier New"/>
              </a:rPr>
              <a:t>ENDNUMBER = INT(INPUT("PLEASE ENTER AN END VALUE: "))</a:t>
            </a:r>
            <a:endParaRPr/>
          </a:p>
          <a:p>
            <a:pPr indent="0" lvl="0" marL="0" rtl="0" algn="l">
              <a:lnSpc>
                <a:spcPct val="120000"/>
              </a:lnSpc>
              <a:spcBef>
                <a:spcPts val="1000"/>
              </a:spcBef>
              <a:spcAft>
                <a:spcPts val="0"/>
              </a:spcAft>
              <a:buSzPct val="100000"/>
              <a:buNone/>
            </a:pPr>
            <a:r>
              <a:rPr lang="en-IE" sz="3500">
                <a:latin typeface="Courier New"/>
                <a:ea typeface="Courier New"/>
                <a:cs typeface="Courier New"/>
                <a:sym typeface="Courier New"/>
              </a:rPr>
              <a:t>TOTAL = 0</a:t>
            </a:r>
            <a:endParaRPr/>
          </a:p>
          <a:p>
            <a:pPr indent="0" lvl="0" marL="0" rtl="0" algn="l">
              <a:lnSpc>
                <a:spcPct val="120000"/>
              </a:lnSpc>
              <a:spcBef>
                <a:spcPts val="1000"/>
              </a:spcBef>
              <a:spcAft>
                <a:spcPts val="0"/>
              </a:spcAft>
              <a:buSzPct val="100000"/>
              <a:buNone/>
            </a:pPr>
            <a:r>
              <a:rPr lang="en-IE" sz="3500">
                <a:latin typeface="Courier New"/>
                <a:ea typeface="Courier New"/>
                <a:cs typeface="Courier New"/>
                <a:sym typeface="Courier New"/>
              </a:rPr>
              <a:t>FOR I IN RANGE(STARTNUMBER, ENDNUMBER+1):</a:t>
            </a:r>
            <a:endParaRPr/>
          </a:p>
          <a:p>
            <a:pPr indent="0" lvl="0" marL="0" rtl="0" algn="l">
              <a:lnSpc>
                <a:spcPct val="120000"/>
              </a:lnSpc>
              <a:spcBef>
                <a:spcPts val="1000"/>
              </a:spcBef>
              <a:spcAft>
                <a:spcPts val="0"/>
              </a:spcAft>
              <a:buSzPct val="100000"/>
              <a:buNone/>
            </a:pPr>
            <a:r>
              <a:rPr lang="en-IE" sz="3500">
                <a:latin typeface="Courier New"/>
                <a:ea typeface="Courier New"/>
                <a:cs typeface="Courier New"/>
                <a:sym typeface="Courier New"/>
              </a:rPr>
              <a:t>	PRINT("THE VALUE OF I IS:",I)</a:t>
            </a:r>
            <a:endParaRPr/>
          </a:p>
          <a:p>
            <a:pPr indent="0" lvl="0" marL="0" rtl="0" algn="l">
              <a:lnSpc>
                <a:spcPct val="120000"/>
              </a:lnSpc>
              <a:spcBef>
                <a:spcPts val="1000"/>
              </a:spcBef>
              <a:spcAft>
                <a:spcPts val="0"/>
              </a:spcAft>
              <a:buSzPct val="100000"/>
              <a:buNone/>
            </a:pPr>
            <a:r>
              <a:rPr lang="en-IE" sz="3500">
                <a:latin typeface="Courier New"/>
                <a:ea typeface="Courier New"/>
                <a:cs typeface="Courier New"/>
                <a:sym typeface="Courier New"/>
              </a:rPr>
              <a:t>	TOTAL += I</a:t>
            </a:r>
            <a:endParaRPr sz="3500">
              <a:latin typeface="Courier New"/>
              <a:ea typeface="Courier New"/>
              <a:cs typeface="Courier New"/>
              <a:sym typeface="Courier New"/>
            </a:endParaRPr>
          </a:p>
          <a:p>
            <a:pPr indent="0" lvl="0" marL="0" rtl="0" algn="l">
              <a:lnSpc>
                <a:spcPct val="120000"/>
              </a:lnSpc>
              <a:spcBef>
                <a:spcPts val="1000"/>
              </a:spcBef>
              <a:spcAft>
                <a:spcPts val="0"/>
              </a:spcAft>
              <a:buSzPct val="100000"/>
              <a:buNone/>
            </a:pPr>
            <a:r>
              <a:rPr lang="en-IE" sz="3500">
                <a:latin typeface="Courier New"/>
                <a:ea typeface="Courier New"/>
                <a:cs typeface="Courier New"/>
                <a:sym typeface="Courier New"/>
              </a:rPr>
              <a:t>PRINT("TOTAL IS :",TOTAL)</a:t>
            </a:r>
            <a:endParaRPr/>
          </a:p>
          <a:p>
            <a:pPr indent="0" lvl="0" marL="0" rtl="0" algn="l">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lang="en-IE"/>
              <a:t>INPUT:</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 START VALUE: 1</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AN END VALUE: 10</a:t>
            </a:r>
            <a:endParaRPr/>
          </a:p>
          <a:p>
            <a:pPr indent="0" lvl="0" marL="0" rtl="0" algn="l">
              <a:lnSpc>
                <a:spcPct val="120000"/>
              </a:lnSpc>
              <a:spcBef>
                <a:spcPts val="1000"/>
              </a:spcBef>
              <a:spcAft>
                <a:spcPts val="0"/>
              </a:spcAft>
              <a:buSzPct val="100000"/>
              <a:buNone/>
            </a:pPr>
            <a:r>
              <a:rPr lang="en-IE"/>
              <a:t>OUTPUT: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THE VALUE OF I IS: 1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THE VALUE OF I IS: 2 </a:t>
            </a:r>
            <a:endParaRPr/>
          </a:p>
          <a:p>
            <a:pPr indent="0" lvl="0" marL="0" rtl="0" algn="l">
              <a:lnSpc>
                <a:spcPct val="120000"/>
              </a:lnSpc>
              <a:spcBef>
                <a:spcPts val="1000"/>
              </a:spcBef>
              <a:spcAft>
                <a:spcPts val="0"/>
              </a:spcAft>
              <a:buSzPct val="100000"/>
              <a:buNone/>
            </a:pPr>
            <a:r>
              <a:rPr b="1" lang="en-IE">
                <a:latin typeface="Courier New"/>
                <a:ea typeface="Courier New"/>
                <a:cs typeface="Courier New"/>
                <a:sym typeface="Courier New"/>
              </a:rPr>
              <a:t>..</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THE VALUE OF I IS: 10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TOTAL IS : 55</a:t>
            </a:r>
            <a:endParaRPr/>
          </a:p>
        </p:txBody>
      </p:sp>
      <p:cxnSp>
        <p:nvCxnSpPr>
          <p:cNvPr id="1064" name="Google Shape;1064;p89"/>
          <p:cNvCxnSpPr/>
          <p:nvPr/>
        </p:nvCxnSpPr>
        <p:spPr>
          <a:xfrm>
            <a:off x="99391" y="4202564"/>
            <a:ext cx="12192000" cy="0"/>
          </a:xfrm>
          <a:prstGeom prst="straightConnector1">
            <a:avLst/>
          </a:prstGeom>
          <a:noFill/>
          <a:ln cap="flat" cmpd="sng" w="9525">
            <a:solidFill>
              <a:srgbClr val="2581BC"/>
            </a:solidFill>
            <a:prstDash val="solid"/>
            <a:round/>
            <a:headEnd len="sm" w="sm" type="none"/>
            <a:tailEnd len="sm" w="sm" type="none"/>
          </a:ln>
        </p:spPr>
      </p:cxnSp>
      <p:cxnSp>
        <p:nvCxnSpPr>
          <p:cNvPr id="1065" name="Google Shape;1065;p89"/>
          <p:cNvCxnSpPr/>
          <p:nvPr/>
        </p:nvCxnSpPr>
        <p:spPr>
          <a:xfrm>
            <a:off x="0" y="1470155"/>
            <a:ext cx="12192000" cy="0"/>
          </a:xfrm>
          <a:prstGeom prst="straightConnector1">
            <a:avLst/>
          </a:prstGeom>
          <a:noFill/>
          <a:ln cap="flat" cmpd="sng" w="9525">
            <a:solidFill>
              <a:srgbClr val="2581BC"/>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9"/>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THE NEW LINE SPECIAL CHARACTER</a:t>
            </a:r>
            <a:endParaRPr/>
          </a:p>
        </p:txBody>
      </p:sp>
      <p:sp>
        <p:nvSpPr>
          <p:cNvPr id="264" name="Google Shape;264;p9"/>
          <p:cNvSpPr txBox="1"/>
          <p:nvPr>
            <p:ph idx="1" type="body"/>
          </p:nvPr>
        </p:nvSpPr>
        <p:spPr>
          <a:xfrm>
            <a:off x="1141411" y="1800307"/>
            <a:ext cx="9905999" cy="3541714"/>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None/>
            </a:pPr>
            <a:r>
              <a:rPr b="1" lang="en-IE" sz="2400"/>
              <a:t>CREATING A NEW LINE WITHIN A PRINT FUNCTION</a:t>
            </a:r>
            <a:endParaRPr b="1" sz="2400"/>
          </a:p>
          <a:p>
            <a:pPr indent="0" lvl="0" marL="0" rtl="0" algn="l">
              <a:lnSpc>
                <a:spcPct val="120000"/>
              </a:lnSpc>
              <a:spcBef>
                <a:spcPts val="1000"/>
              </a:spcBef>
              <a:spcAft>
                <a:spcPts val="0"/>
              </a:spcAft>
              <a:buSzPts val="2000"/>
              <a:buNone/>
            </a:pPr>
            <a:r>
              <a:rPr lang="en-IE" sz="2000"/>
              <a:t>IF WE WANT TO USE </a:t>
            </a:r>
            <a:r>
              <a:rPr b="1" lang="en-IE" sz="2000"/>
              <a:t>A SINGLE</a:t>
            </a:r>
            <a:r>
              <a:rPr lang="en-IE" sz="2000"/>
              <a:t> PRINT FUNCTION TO PRINT SOMETHING ON TWO OR MORE LINES, WE CAN USE THE SPECIAL </a:t>
            </a:r>
            <a:r>
              <a:rPr b="1" lang="en-IE" sz="2000"/>
              <a:t>NEWLINE</a:t>
            </a:r>
            <a:r>
              <a:rPr lang="en-IE" sz="2000">
                <a:solidFill>
                  <a:srgbClr val="FFFF00"/>
                </a:solidFill>
              </a:rPr>
              <a:t> </a:t>
            </a:r>
            <a:r>
              <a:rPr lang="en-IE" sz="2000"/>
              <a:t>CHARACTER WHICH LOOKS LIKE THIS: </a:t>
            </a:r>
            <a:r>
              <a:rPr b="1" lang="en-IE" sz="2000"/>
              <a:t>\N</a:t>
            </a:r>
            <a:endParaRPr b="1" sz="2000"/>
          </a:p>
          <a:p>
            <a:pPr indent="0" lvl="0" marL="0" rtl="0" algn="l">
              <a:lnSpc>
                <a:spcPct val="120000"/>
              </a:lnSpc>
              <a:spcBef>
                <a:spcPts val="1000"/>
              </a:spcBef>
              <a:spcAft>
                <a:spcPts val="0"/>
              </a:spcAft>
              <a:buSzPts val="2000"/>
              <a:buNone/>
            </a:pPr>
            <a:r>
              <a:rPr b="1" lang="en-IE" sz="2000"/>
              <a:t>PRINT("PYTHON\NIS COOL")		</a:t>
            </a:r>
            <a:endParaRPr b="1" sz="2000"/>
          </a:p>
          <a:p>
            <a:pPr indent="0" lvl="0" marL="0" rtl="0" algn="l">
              <a:lnSpc>
                <a:spcPct val="120000"/>
              </a:lnSpc>
              <a:spcBef>
                <a:spcPts val="1000"/>
              </a:spcBef>
              <a:spcAft>
                <a:spcPts val="0"/>
              </a:spcAft>
              <a:buSzPts val="2000"/>
              <a:buNone/>
            </a:pPr>
            <a:r>
              <a:rPr b="1" lang="en-IE" sz="2000"/>
              <a:t>WILL GIVE YOU THE OUTPUT:</a:t>
            </a:r>
            <a:endParaRPr b="1" sz="2000"/>
          </a:p>
        </p:txBody>
      </p:sp>
      <p:pic>
        <p:nvPicPr>
          <p:cNvPr descr="A picture containing plate, drawing&#10;&#10;Description automatically generated" id="265" name="Google Shape;265;p9"/>
          <p:cNvPicPr preferRelativeResize="0"/>
          <p:nvPr/>
        </p:nvPicPr>
        <p:blipFill rotWithShape="1">
          <a:blip r:embed="rId3">
            <a:alphaModFix/>
          </a:blip>
          <a:srcRect b="0" l="0" r="0" t="0"/>
          <a:stretch/>
        </p:blipFill>
        <p:spPr>
          <a:xfrm>
            <a:off x="1141410" y="4460862"/>
            <a:ext cx="2495898" cy="138131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90"/>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FOR LOOP</a:t>
            </a:r>
            <a:br>
              <a:rPr lang="en-IE"/>
            </a:br>
            <a:r>
              <a:rPr lang="en-IE" sz="2800"/>
              <a:t>RUNNING</a:t>
            </a:r>
            <a:endParaRPr/>
          </a:p>
        </p:txBody>
      </p:sp>
      <p:sp>
        <p:nvSpPr>
          <p:cNvPr id="1071" name="Google Shape;1071;p90"/>
          <p:cNvSpPr txBox="1"/>
          <p:nvPr>
            <p:ph idx="1" type="body"/>
          </p:nvPr>
        </p:nvSpPr>
        <p:spPr>
          <a:xfrm>
            <a:off x="838199" y="1825625"/>
            <a:ext cx="7225026" cy="4351338"/>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1600"/>
              <a:buNone/>
            </a:pPr>
            <a:r>
              <a:rPr lang="en-IE" sz="1600">
                <a:latin typeface="Courier New"/>
                <a:ea typeface="Courier New"/>
                <a:cs typeface="Courier New"/>
                <a:sym typeface="Courier New"/>
              </a:rPr>
              <a:t>STARTNUMBER = INT(INPUT("PLEASE ENTER A START VALUE: "))</a:t>
            </a:r>
            <a:endParaRPr/>
          </a:p>
          <a:p>
            <a:pPr indent="0" lvl="0" marL="0" rtl="0" algn="l">
              <a:lnSpc>
                <a:spcPct val="120000"/>
              </a:lnSpc>
              <a:spcBef>
                <a:spcPts val="1000"/>
              </a:spcBef>
              <a:spcAft>
                <a:spcPts val="0"/>
              </a:spcAft>
              <a:buSzPts val="1600"/>
              <a:buNone/>
            </a:pPr>
            <a:r>
              <a:rPr lang="en-IE" sz="1600">
                <a:latin typeface="Courier New"/>
                <a:ea typeface="Courier New"/>
                <a:cs typeface="Courier New"/>
                <a:sym typeface="Courier New"/>
              </a:rPr>
              <a:t>ENDNUMBER = INT(INPUT("PLEASE ENTER AN END VALUE: "))</a:t>
            </a:r>
            <a:endParaRPr/>
          </a:p>
          <a:p>
            <a:pPr indent="0" lvl="0" marL="0" rtl="0" algn="l">
              <a:lnSpc>
                <a:spcPct val="120000"/>
              </a:lnSpc>
              <a:spcBef>
                <a:spcPts val="1000"/>
              </a:spcBef>
              <a:spcAft>
                <a:spcPts val="0"/>
              </a:spcAft>
              <a:buSzPts val="1600"/>
              <a:buNone/>
            </a:pPr>
            <a:r>
              <a:rPr lang="en-IE" sz="1600">
                <a:latin typeface="Courier New"/>
                <a:ea typeface="Courier New"/>
                <a:cs typeface="Courier New"/>
                <a:sym typeface="Courier New"/>
              </a:rPr>
              <a:t>TOTAL = 0</a:t>
            </a:r>
            <a:endParaRPr/>
          </a:p>
          <a:p>
            <a:pPr indent="0" lvl="0" marL="0" rtl="0" algn="l">
              <a:lnSpc>
                <a:spcPct val="120000"/>
              </a:lnSpc>
              <a:spcBef>
                <a:spcPts val="1000"/>
              </a:spcBef>
              <a:spcAft>
                <a:spcPts val="0"/>
              </a:spcAft>
              <a:buSzPts val="1600"/>
              <a:buNone/>
            </a:pPr>
            <a:r>
              <a:rPr lang="en-IE" sz="1600">
                <a:latin typeface="Courier New"/>
                <a:ea typeface="Courier New"/>
                <a:cs typeface="Courier New"/>
                <a:sym typeface="Courier New"/>
              </a:rPr>
              <a:t>FOR I IN RANGE(STARTNUMBER, ENDNUMBER+1):</a:t>
            </a:r>
            <a:endParaRPr/>
          </a:p>
          <a:p>
            <a:pPr indent="0" lvl="0" marL="0" rtl="0" algn="l">
              <a:lnSpc>
                <a:spcPct val="120000"/>
              </a:lnSpc>
              <a:spcBef>
                <a:spcPts val="1000"/>
              </a:spcBef>
              <a:spcAft>
                <a:spcPts val="0"/>
              </a:spcAft>
              <a:buSzPts val="1600"/>
              <a:buNone/>
            </a:pPr>
            <a:r>
              <a:rPr lang="en-IE" sz="1600">
                <a:latin typeface="Courier New"/>
                <a:ea typeface="Courier New"/>
                <a:cs typeface="Courier New"/>
                <a:sym typeface="Courier New"/>
              </a:rPr>
              <a:t>	PRINT("THE VALUE OF I IS:",I)</a:t>
            </a:r>
            <a:endParaRPr/>
          </a:p>
          <a:p>
            <a:pPr indent="0" lvl="0" marL="0" rtl="0" algn="l">
              <a:lnSpc>
                <a:spcPct val="120000"/>
              </a:lnSpc>
              <a:spcBef>
                <a:spcPts val="1000"/>
              </a:spcBef>
              <a:spcAft>
                <a:spcPts val="0"/>
              </a:spcAft>
              <a:buSzPts val="1600"/>
              <a:buNone/>
            </a:pPr>
            <a:r>
              <a:rPr lang="en-IE" sz="1600">
                <a:latin typeface="Courier New"/>
                <a:ea typeface="Courier New"/>
                <a:cs typeface="Courier New"/>
                <a:sym typeface="Courier New"/>
              </a:rPr>
              <a:t>	TOTAL += I</a:t>
            </a:r>
            <a:endParaRPr sz="1600">
              <a:latin typeface="Courier New"/>
              <a:ea typeface="Courier New"/>
              <a:cs typeface="Courier New"/>
              <a:sym typeface="Courier New"/>
            </a:endParaRPr>
          </a:p>
          <a:p>
            <a:pPr indent="0" lvl="0" marL="0" rtl="0" algn="l">
              <a:lnSpc>
                <a:spcPct val="120000"/>
              </a:lnSpc>
              <a:spcBef>
                <a:spcPts val="1000"/>
              </a:spcBef>
              <a:spcAft>
                <a:spcPts val="0"/>
              </a:spcAft>
              <a:buSzPts val="1600"/>
              <a:buNone/>
            </a:pPr>
            <a:r>
              <a:rPr lang="en-IE" sz="1600">
                <a:latin typeface="Courier New"/>
                <a:ea typeface="Courier New"/>
                <a:cs typeface="Courier New"/>
                <a:sym typeface="Courier New"/>
              </a:rPr>
              <a:t>PRINT("TOTAL IS :",TOTAL) </a:t>
            </a:r>
            <a:endParaRPr/>
          </a:p>
          <a:p>
            <a:pPr indent="0" lvl="0" marL="0" rtl="0" algn="l">
              <a:lnSpc>
                <a:spcPct val="120000"/>
              </a:lnSpc>
              <a:spcBef>
                <a:spcPts val="1000"/>
              </a:spcBef>
              <a:spcAft>
                <a:spcPts val="0"/>
              </a:spcAft>
              <a:buSzPts val="1100"/>
              <a:buNone/>
            </a:pPr>
            <a:r>
              <a:t/>
            </a:r>
            <a:endParaRPr sz="1100">
              <a:latin typeface="Courier New"/>
              <a:ea typeface="Courier New"/>
              <a:cs typeface="Courier New"/>
              <a:sym typeface="Courier New"/>
            </a:endParaRPr>
          </a:p>
          <a:p>
            <a:pPr indent="0" lvl="0" marL="0" rtl="0" algn="l">
              <a:lnSpc>
                <a:spcPct val="120000"/>
              </a:lnSpc>
              <a:spcBef>
                <a:spcPts val="1000"/>
              </a:spcBef>
              <a:spcAft>
                <a:spcPts val="0"/>
              </a:spcAft>
              <a:buSzPts val="1400"/>
              <a:buNone/>
            </a:pPr>
            <a:r>
              <a:rPr lang="en-IE" sz="1400"/>
              <a:t>INPUT:</a:t>
            </a:r>
            <a:endParaRPr/>
          </a:p>
          <a:p>
            <a:pPr indent="-228600" lvl="1" marL="685800" rtl="0" algn="l">
              <a:lnSpc>
                <a:spcPct val="120000"/>
              </a:lnSpc>
              <a:spcBef>
                <a:spcPts val="500"/>
              </a:spcBef>
              <a:spcAft>
                <a:spcPts val="0"/>
              </a:spcAft>
              <a:buSzPts val="1200"/>
              <a:buChar char="•"/>
            </a:pPr>
            <a:r>
              <a:rPr lang="en-IE" sz="1200"/>
              <a:t>STARTNUMBER = 1</a:t>
            </a:r>
            <a:endParaRPr/>
          </a:p>
          <a:p>
            <a:pPr indent="-228600" lvl="1" marL="685800" rtl="0" algn="l">
              <a:lnSpc>
                <a:spcPct val="120000"/>
              </a:lnSpc>
              <a:spcBef>
                <a:spcPts val="500"/>
              </a:spcBef>
              <a:spcAft>
                <a:spcPts val="0"/>
              </a:spcAft>
              <a:buSzPts val="1200"/>
              <a:buChar char="•"/>
            </a:pPr>
            <a:r>
              <a:rPr lang="en-IE" sz="1200"/>
              <a:t>ENDNUMBER = 5</a:t>
            </a:r>
            <a:endParaRPr/>
          </a:p>
        </p:txBody>
      </p:sp>
      <p:sp>
        <p:nvSpPr>
          <p:cNvPr id="1072" name="Google Shape;1072;p90"/>
          <p:cNvSpPr txBox="1"/>
          <p:nvPr/>
        </p:nvSpPr>
        <p:spPr>
          <a:xfrm>
            <a:off x="8774425" y="4217770"/>
            <a:ext cx="342010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value of i is: 1</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value of i is : 2</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value of i is : 3</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value of i is : 4</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The value of i is : 5</a:t>
            </a:r>
            <a:endParaRPr/>
          </a:p>
          <a:p>
            <a:pPr indent="0" lvl="0" marL="0" marR="0" rtl="0" algn="l">
              <a:spcBef>
                <a:spcPts val="0"/>
              </a:spcBef>
              <a:spcAft>
                <a:spcPts val="0"/>
              </a:spcAft>
              <a:buNone/>
            </a:pPr>
            <a:r>
              <a:rPr lang="en-IE" sz="1800">
                <a:solidFill>
                  <a:schemeClr val="dk1"/>
                </a:solidFill>
                <a:latin typeface="Courier New"/>
                <a:ea typeface="Courier New"/>
                <a:cs typeface="Courier New"/>
                <a:sym typeface="Courier New"/>
              </a:rPr>
              <a:t>Total is : 15</a:t>
            </a:r>
            <a:endParaRPr sz="1800">
              <a:solidFill>
                <a:schemeClr val="dk1"/>
              </a:solidFill>
              <a:latin typeface="Courier New"/>
              <a:ea typeface="Courier New"/>
              <a:cs typeface="Courier New"/>
              <a:sym typeface="Courier New"/>
            </a:endParaRPr>
          </a:p>
        </p:txBody>
      </p:sp>
      <p:sp>
        <p:nvSpPr>
          <p:cNvPr id="1073" name="Google Shape;1073;p90"/>
          <p:cNvSpPr/>
          <p:nvPr/>
        </p:nvSpPr>
        <p:spPr>
          <a:xfrm>
            <a:off x="6172200" y="1778000"/>
            <a:ext cx="2108200" cy="233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074" name="Google Shape;1074;p90"/>
          <p:cNvSpPr/>
          <p:nvPr/>
        </p:nvSpPr>
        <p:spPr>
          <a:xfrm>
            <a:off x="9355764" y="1778000"/>
            <a:ext cx="1036638" cy="371475"/>
          </a:xfrm>
          <a:prstGeom prst="rect">
            <a:avLst/>
          </a:pr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075" name="Google Shape;1075;p90"/>
          <p:cNvSpPr/>
          <p:nvPr/>
        </p:nvSpPr>
        <p:spPr>
          <a:xfrm>
            <a:off x="10408276" y="1796746"/>
            <a:ext cx="1038225" cy="371475"/>
          </a:xfrm>
          <a:prstGeom prst="rect">
            <a:avLst/>
          </a:prstGeom>
          <a:solidFill>
            <a:srgbClr val="4472C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cxnSp>
        <p:nvCxnSpPr>
          <p:cNvPr id="1076" name="Google Shape;1076;p90"/>
          <p:cNvCxnSpPr/>
          <p:nvPr/>
        </p:nvCxnSpPr>
        <p:spPr>
          <a:xfrm>
            <a:off x="10392401" y="1771650"/>
            <a:ext cx="0" cy="2239963"/>
          </a:xfrm>
          <a:prstGeom prst="straightConnector1">
            <a:avLst/>
          </a:prstGeom>
          <a:noFill/>
          <a:ln cap="flat" cmpd="sng" w="12700">
            <a:solidFill>
              <a:srgbClr val="FFFFFF"/>
            </a:solidFill>
            <a:prstDash val="solid"/>
            <a:round/>
            <a:headEnd len="sm" w="sm" type="none"/>
            <a:tailEnd len="sm" w="sm" type="none"/>
          </a:ln>
        </p:spPr>
      </p:cxnSp>
      <p:cxnSp>
        <p:nvCxnSpPr>
          <p:cNvPr id="1077" name="Google Shape;1077;p90"/>
          <p:cNvCxnSpPr/>
          <p:nvPr/>
        </p:nvCxnSpPr>
        <p:spPr>
          <a:xfrm>
            <a:off x="9347826" y="2149475"/>
            <a:ext cx="2089150" cy="0"/>
          </a:xfrm>
          <a:prstGeom prst="straightConnector1">
            <a:avLst/>
          </a:prstGeom>
          <a:noFill/>
          <a:ln cap="flat" cmpd="sng" w="38100">
            <a:solidFill>
              <a:srgbClr val="FFFFFF"/>
            </a:solidFill>
            <a:prstDash val="solid"/>
            <a:round/>
            <a:headEnd len="sm" w="sm" type="none"/>
            <a:tailEnd len="sm" w="sm" type="none"/>
          </a:ln>
        </p:spPr>
      </p:cxnSp>
      <p:cxnSp>
        <p:nvCxnSpPr>
          <p:cNvPr id="1078" name="Google Shape;1078;p90"/>
          <p:cNvCxnSpPr/>
          <p:nvPr/>
        </p:nvCxnSpPr>
        <p:spPr>
          <a:xfrm>
            <a:off x="9347826" y="2519362"/>
            <a:ext cx="2089150" cy="0"/>
          </a:xfrm>
          <a:prstGeom prst="straightConnector1">
            <a:avLst/>
          </a:prstGeom>
          <a:noFill/>
          <a:ln cap="flat" cmpd="sng" w="12700">
            <a:solidFill>
              <a:srgbClr val="FFFFFF"/>
            </a:solidFill>
            <a:prstDash val="solid"/>
            <a:round/>
            <a:headEnd len="sm" w="sm" type="none"/>
            <a:tailEnd len="sm" w="sm" type="none"/>
          </a:ln>
        </p:spPr>
      </p:cxnSp>
      <p:cxnSp>
        <p:nvCxnSpPr>
          <p:cNvPr id="1079" name="Google Shape;1079;p90"/>
          <p:cNvCxnSpPr/>
          <p:nvPr/>
        </p:nvCxnSpPr>
        <p:spPr>
          <a:xfrm>
            <a:off x="9347826" y="2892425"/>
            <a:ext cx="2089150" cy="0"/>
          </a:xfrm>
          <a:prstGeom prst="straightConnector1">
            <a:avLst/>
          </a:prstGeom>
          <a:noFill/>
          <a:ln cap="flat" cmpd="sng" w="12700">
            <a:solidFill>
              <a:srgbClr val="FFFFFF"/>
            </a:solidFill>
            <a:prstDash val="solid"/>
            <a:round/>
            <a:headEnd len="sm" w="sm" type="none"/>
            <a:tailEnd len="sm" w="sm" type="none"/>
          </a:ln>
        </p:spPr>
      </p:cxnSp>
      <p:cxnSp>
        <p:nvCxnSpPr>
          <p:cNvPr id="1080" name="Google Shape;1080;p90"/>
          <p:cNvCxnSpPr/>
          <p:nvPr/>
        </p:nvCxnSpPr>
        <p:spPr>
          <a:xfrm>
            <a:off x="9347826" y="3262312"/>
            <a:ext cx="2089150" cy="0"/>
          </a:xfrm>
          <a:prstGeom prst="straightConnector1">
            <a:avLst/>
          </a:prstGeom>
          <a:noFill/>
          <a:ln cap="flat" cmpd="sng" w="12700">
            <a:solidFill>
              <a:srgbClr val="FFFFFF"/>
            </a:solidFill>
            <a:prstDash val="solid"/>
            <a:round/>
            <a:headEnd len="sm" w="sm" type="none"/>
            <a:tailEnd len="sm" w="sm" type="none"/>
          </a:ln>
        </p:spPr>
      </p:cxnSp>
      <p:cxnSp>
        <p:nvCxnSpPr>
          <p:cNvPr id="1081" name="Google Shape;1081;p90"/>
          <p:cNvCxnSpPr/>
          <p:nvPr/>
        </p:nvCxnSpPr>
        <p:spPr>
          <a:xfrm>
            <a:off x="9347826" y="3633787"/>
            <a:ext cx="2089150" cy="0"/>
          </a:xfrm>
          <a:prstGeom prst="straightConnector1">
            <a:avLst/>
          </a:prstGeom>
          <a:noFill/>
          <a:ln cap="flat" cmpd="sng" w="12700">
            <a:solidFill>
              <a:srgbClr val="FFFFFF"/>
            </a:solidFill>
            <a:prstDash val="solid"/>
            <a:round/>
            <a:headEnd len="sm" w="sm" type="none"/>
            <a:tailEnd len="sm" w="sm" type="none"/>
          </a:ln>
        </p:spPr>
      </p:cxnSp>
      <p:cxnSp>
        <p:nvCxnSpPr>
          <p:cNvPr id="1082" name="Google Shape;1082;p90"/>
          <p:cNvCxnSpPr/>
          <p:nvPr/>
        </p:nvCxnSpPr>
        <p:spPr>
          <a:xfrm>
            <a:off x="9355764" y="1771650"/>
            <a:ext cx="0" cy="2239963"/>
          </a:xfrm>
          <a:prstGeom prst="straightConnector1">
            <a:avLst/>
          </a:prstGeom>
          <a:noFill/>
          <a:ln cap="flat" cmpd="sng" w="12700">
            <a:solidFill>
              <a:srgbClr val="FFFFFF"/>
            </a:solidFill>
            <a:prstDash val="solid"/>
            <a:round/>
            <a:headEnd len="sm" w="sm" type="none"/>
            <a:tailEnd len="sm" w="sm" type="none"/>
          </a:ln>
        </p:spPr>
      </p:cxnSp>
      <p:cxnSp>
        <p:nvCxnSpPr>
          <p:cNvPr id="1083" name="Google Shape;1083;p90"/>
          <p:cNvCxnSpPr/>
          <p:nvPr/>
        </p:nvCxnSpPr>
        <p:spPr>
          <a:xfrm>
            <a:off x="11430626" y="1771650"/>
            <a:ext cx="0" cy="2239963"/>
          </a:xfrm>
          <a:prstGeom prst="straightConnector1">
            <a:avLst/>
          </a:prstGeom>
          <a:noFill/>
          <a:ln cap="flat" cmpd="sng" w="12700">
            <a:solidFill>
              <a:srgbClr val="FFFFFF"/>
            </a:solidFill>
            <a:prstDash val="solid"/>
            <a:round/>
            <a:headEnd len="sm" w="sm" type="none"/>
            <a:tailEnd len="sm" w="sm" type="none"/>
          </a:ln>
        </p:spPr>
      </p:cxnSp>
      <p:cxnSp>
        <p:nvCxnSpPr>
          <p:cNvPr id="1084" name="Google Shape;1084;p90"/>
          <p:cNvCxnSpPr/>
          <p:nvPr/>
        </p:nvCxnSpPr>
        <p:spPr>
          <a:xfrm>
            <a:off x="9347826" y="1778000"/>
            <a:ext cx="2089150" cy="0"/>
          </a:xfrm>
          <a:prstGeom prst="straightConnector1">
            <a:avLst/>
          </a:prstGeom>
          <a:noFill/>
          <a:ln cap="flat" cmpd="sng" w="12700">
            <a:solidFill>
              <a:srgbClr val="FFFFFF"/>
            </a:solidFill>
            <a:prstDash val="solid"/>
            <a:round/>
            <a:headEnd len="sm" w="sm" type="none"/>
            <a:tailEnd len="sm" w="sm" type="none"/>
          </a:ln>
        </p:spPr>
      </p:cxnSp>
      <p:cxnSp>
        <p:nvCxnSpPr>
          <p:cNvPr id="1085" name="Google Shape;1085;p90"/>
          <p:cNvCxnSpPr/>
          <p:nvPr/>
        </p:nvCxnSpPr>
        <p:spPr>
          <a:xfrm>
            <a:off x="9347826" y="4005262"/>
            <a:ext cx="2089150" cy="0"/>
          </a:xfrm>
          <a:prstGeom prst="straightConnector1">
            <a:avLst/>
          </a:prstGeom>
          <a:noFill/>
          <a:ln cap="flat" cmpd="sng" w="12700">
            <a:solidFill>
              <a:srgbClr val="FFFFFF"/>
            </a:solidFill>
            <a:prstDash val="solid"/>
            <a:round/>
            <a:headEnd len="sm" w="sm" type="none"/>
            <a:tailEnd len="sm" w="sm" type="none"/>
          </a:ln>
        </p:spPr>
      </p:cxnSp>
      <p:sp>
        <p:nvSpPr>
          <p:cNvPr id="1086" name="Google Shape;1086;p90"/>
          <p:cNvSpPr/>
          <p:nvPr/>
        </p:nvSpPr>
        <p:spPr>
          <a:xfrm>
            <a:off x="9446251" y="1820862"/>
            <a:ext cx="17780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800"/>
              <a:buFont typeface="Calibri"/>
              <a:buNone/>
            </a:pPr>
            <a:r>
              <a:rPr b="1" i="0" lang="en-IE" sz="1800" u="none" cap="none" strike="noStrike">
                <a:solidFill>
                  <a:srgbClr val="FFFFFF"/>
                </a:solidFill>
                <a:latin typeface="Calibri"/>
                <a:ea typeface="Calibri"/>
                <a:cs typeface="Calibri"/>
                <a:sym typeface="Calibri"/>
              </a:rPr>
              <a:t>i</a:t>
            </a:r>
            <a:endParaRPr b="0" i="0" sz="1800" u="none" cap="none" strike="noStrike">
              <a:solidFill>
                <a:schemeClr val="dk1"/>
              </a:solidFill>
              <a:latin typeface="Arial"/>
              <a:ea typeface="Arial"/>
              <a:cs typeface="Arial"/>
              <a:sym typeface="Arial"/>
            </a:endParaRPr>
          </a:p>
        </p:txBody>
      </p:sp>
      <p:sp>
        <p:nvSpPr>
          <p:cNvPr id="1087" name="Google Shape;1087;p90"/>
          <p:cNvSpPr/>
          <p:nvPr/>
        </p:nvSpPr>
        <p:spPr>
          <a:xfrm>
            <a:off x="10484476" y="1820862"/>
            <a:ext cx="573088"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800"/>
              <a:buFont typeface="Calibri"/>
              <a:buNone/>
            </a:pPr>
            <a:r>
              <a:rPr b="1" i="0" lang="en-IE" sz="1800" u="none" cap="none" strike="noStrike">
                <a:solidFill>
                  <a:srgbClr val="FFFFFF"/>
                </a:solidFill>
                <a:latin typeface="Calibri"/>
                <a:ea typeface="Calibri"/>
                <a:cs typeface="Calibri"/>
                <a:sym typeface="Calibri"/>
              </a:rPr>
              <a:t>total</a:t>
            </a:r>
            <a:endParaRPr b="0" i="0" sz="1800" u="none" cap="none" strike="noStrike">
              <a:solidFill>
                <a:schemeClr val="dk1"/>
              </a:solidFill>
              <a:latin typeface="Arial"/>
              <a:ea typeface="Arial"/>
              <a:cs typeface="Arial"/>
              <a:sym typeface="Arial"/>
            </a:endParaRPr>
          </a:p>
        </p:txBody>
      </p:sp>
      <p:grpSp>
        <p:nvGrpSpPr>
          <p:cNvPr id="1088" name="Google Shape;1088;p90"/>
          <p:cNvGrpSpPr/>
          <p:nvPr/>
        </p:nvGrpSpPr>
        <p:grpSpPr>
          <a:xfrm>
            <a:off x="9355764" y="2149475"/>
            <a:ext cx="2074862" cy="381000"/>
            <a:chOff x="6180138" y="2173288"/>
            <a:chExt cx="2074862" cy="381000"/>
          </a:xfrm>
        </p:grpSpPr>
        <p:sp>
          <p:nvSpPr>
            <p:cNvPr id="1089" name="Google Shape;1089;p90"/>
            <p:cNvSpPr/>
            <p:nvPr/>
          </p:nvSpPr>
          <p:spPr>
            <a:xfrm>
              <a:off x="6180138" y="2173288"/>
              <a:ext cx="1036638" cy="369888"/>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090" name="Google Shape;1090;p90"/>
            <p:cNvSpPr/>
            <p:nvPr/>
          </p:nvSpPr>
          <p:spPr>
            <a:xfrm>
              <a:off x="7216775" y="2173288"/>
              <a:ext cx="1038225" cy="369888"/>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091" name="Google Shape;1091;p90"/>
            <p:cNvSpPr/>
            <p:nvPr/>
          </p:nvSpPr>
          <p:spPr>
            <a:xfrm>
              <a:off x="6270625" y="2214563"/>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1</a:t>
              </a:r>
              <a:endParaRPr b="0" i="0" sz="1800" u="none" cap="none" strike="noStrike">
                <a:solidFill>
                  <a:schemeClr val="dk1"/>
                </a:solidFill>
                <a:latin typeface="Arial"/>
                <a:ea typeface="Arial"/>
                <a:cs typeface="Arial"/>
                <a:sym typeface="Arial"/>
              </a:endParaRPr>
            </a:p>
          </p:txBody>
        </p:sp>
        <p:sp>
          <p:nvSpPr>
            <p:cNvPr id="1092" name="Google Shape;1092;p90"/>
            <p:cNvSpPr/>
            <p:nvPr/>
          </p:nvSpPr>
          <p:spPr>
            <a:xfrm>
              <a:off x="7308850" y="2214563"/>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1</a:t>
              </a:r>
              <a:endParaRPr b="0" i="0" sz="1800" u="none" cap="none" strike="noStrike">
                <a:solidFill>
                  <a:schemeClr val="dk1"/>
                </a:solidFill>
                <a:latin typeface="Arial"/>
                <a:ea typeface="Arial"/>
                <a:cs typeface="Arial"/>
                <a:sym typeface="Arial"/>
              </a:endParaRPr>
            </a:p>
          </p:txBody>
        </p:sp>
      </p:grpSp>
      <p:grpSp>
        <p:nvGrpSpPr>
          <p:cNvPr id="1093" name="Google Shape;1093;p90"/>
          <p:cNvGrpSpPr/>
          <p:nvPr/>
        </p:nvGrpSpPr>
        <p:grpSpPr>
          <a:xfrm>
            <a:off x="9355764" y="2519362"/>
            <a:ext cx="2074862" cy="384175"/>
            <a:chOff x="6180138" y="2543175"/>
            <a:chExt cx="2074862" cy="384175"/>
          </a:xfrm>
        </p:grpSpPr>
        <p:sp>
          <p:nvSpPr>
            <p:cNvPr id="1094" name="Google Shape;1094;p90"/>
            <p:cNvSpPr/>
            <p:nvPr/>
          </p:nvSpPr>
          <p:spPr>
            <a:xfrm>
              <a:off x="6180138" y="2543175"/>
              <a:ext cx="1036638" cy="373063"/>
            </a:xfrm>
            <a:prstGeom prst="rect">
              <a:avLst/>
            </a:prstGeom>
            <a:solidFill>
              <a:srgbClr val="E9EB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095" name="Google Shape;1095;p90"/>
            <p:cNvSpPr/>
            <p:nvPr/>
          </p:nvSpPr>
          <p:spPr>
            <a:xfrm>
              <a:off x="7216775" y="2543175"/>
              <a:ext cx="1038225" cy="373063"/>
            </a:xfrm>
            <a:prstGeom prst="rect">
              <a:avLst/>
            </a:prstGeom>
            <a:solidFill>
              <a:srgbClr val="E9EB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096" name="Google Shape;1096;p90"/>
            <p:cNvSpPr/>
            <p:nvPr/>
          </p:nvSpPr>
          <p:spPr>
            <a:xfrm>
              <a:off x="6270625" y="2587625"/>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2</a:t>
              </a:r>
              <a:endParaRPr b="0" i="0" sz="1800" u="none" cap="none" strike="noStrike">
                <a:solidFill>
                  <a:schemeClr val="dk1"/>
                </a:solidFill>
                <a:latin typeface="Arial"/>
                <a:ea typeface="Arial"/>
                <a:cs typeface="Arial"/>
                <a:sym typeface="Arial"/>
              </a:endParaRPr>
            </a:p>
          </p:txBody>
        </p:sp>
        <p:sp>
          <p:nvSpPr>
            <p:cNvPr id="1097" name="Google Shape;1097;p90"/>
            <p:cNvSpPr/>
            <p:nvPr/>
          </p:nvSpPr>
          <p:spPr>
            <a:xfrm>
              <a:off x="7308850" y="2587625"/>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3</a:t>
              </a:r>
              <a:endParaRPr b="0" i="0" sz="1800" u="none" cap="none" strike="noStrike">
                <a:solidFill>
                  <a:schemeClr val="dk1"/>
                </a:solidFill>
                <a:latin typeface="Arial"/>
                <a:ea typeface="Arial"/>
                <a:cs typeface="Arial"/>
                <a:sym typeface="Arial"/>
              </a:endParaRPr>
            </a:p>
          </p:txBody>
        </p:sp>
      </p:grpSp>
      <p:grpSp>
        <p:nvGrpSpPr>
          <p:cNvPr id="1098" name="Google Shape;1098;p90"/>
          <p:cNvGrpSpPr/>
          <p:nvPr/>
        </p:nvGrpSpPr>
        <p:grpSpPr>
          <a:xfrm>
            <a:off x="9355764" y="2892425"/>
            <a:ext cx="2074862" cy="381000"/>
            <a:chOff x="6180138" y="2916238"/>
            <a:chExt cx="2074862" cy="381000"/>
          </a:xfrm>
        </p:grpSpPr>
        <p:sp>
          <p:nvSpPr>
            <p:cNvPr id="1099" name="Google Shape;1099;p90"/>
            <p:cNvSpPr/>
            <p:nvPr/>
          </p:nvSpPr>
          <p:spPr>
            <a:xfrm>
              <a:off x="6180138" y="2916238"/>
              <a:ext cx="1036638" cy="369888"/>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100" name="Google Shape;1100;p90"/>
            <p:cNvSpPr/>
            <p:nvPr/>
          </p:nvSpPr>
          <p:spPr>
            <a:xfrm>
              <a:off x="7216775" y="2916238"/>
              <a:ext cx="1038225" cy="369888"/>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101" name="Google Shape;1101;p90"/>
            <p:cNvSpPr/>
            <p:nvPr/>
          </p:nvSpPr>
          <p:spPr>
            <a:xfrm>
              <a:off x="6270625" y="2957513"/>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3</a:t>
              </a:r>
              <a:endParaRPr b="0" i="0" sz="1800" u="none" cap="none" strike="noStrike">
                <a:solidFill>
                  <a:schemeClr val="dk1"/>
                </a:solidFill>
                <a:latin typeface="Arial"/>
                <a:ea typeface="Arial"/>
                <a:cs typeface="Arial"/>
                <a:sym typeface="Arial"/>
              </a:endParaRPr>
            </a:p>
          </p:txBody>
        </p:sp>
        <p:sp>
          <p:nvSpPr>
            <p:cNvPr id="1102" name="Google Shape;1102;p90"/>
            <p:cNvSpPr/>
            <p:nvPr/>
          </p:nvSpPr>
          <p:spPr>
            <a:xfrm>
              <a:off x="7308850" y="2957513"/>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6</a:t>
              </a:r>
              <a:endParaRPr b="0" i="0" sz="1800" u="none" cap="none" strike="noStrike">
                <a:solidFill>
                  <a:schemeClr val="dk1"/>
                </a:solidFill>
                <a:latin typeface="Arial"/>
                <a:ea typeface="Arial"/>
                <a:cs typeface="Arial"/>
                <a:sym typeface="Arial"/>
              </a:endParaRPr>
            </a:p>
          </p:txBody>
        </p:sp>
      </p:grpSp>
      <p:grpSp>
        <p:nvGrpSpPr>
          <p:cNvPr id="1103" name="Google Shape;1103;p90"/>
          <p:cNvGrpSpPr/>
          <p:nvPr/>
        </p:nvGrpSpPr>
        <p:grpSpPr>
          <a:xfrm>
            <a:off x="9355764" y="3262312"/>
            <a:ext cx="2074862" cy="382588"/>
            <a:chOff x="6180138" y="3286125"/>
            <a:chExt cx="2074862" cy="382588"/>
          </a:xfrm>
        </p:grpSpPr>
        <p:sp>
          <p:nvSpPr>
            <p:cNvPr id="1104" name="Google Shape;1104;p90"/>
            <p:cNvSpPr/>
            <p:nvPr/>
          </p:nvSpPr>
          <p:spPr>
            <a:xfrm>
              <a:off x="6180138" y="3286125"/>
              <a:ext cx="1036638" cy="371475"/>
            </a:xfrm>
            <a:prstGeom prst="rect">
              <a:avLst/>
            </a:prstGeom>
            <a:solidFill>
              <a:srgbClr val="E9EB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105" name="Google Shape;1105;p90"/>
            <p:cNvSpPr/>
            <p:nvPr/>
          </p:nvSpPr>
          <p:spPr>
            <a:xfrm>
              <a:off x="7216775" y="3286125"/>
              <a:ext cx="1038225" cy="371475"/>
            </a:xfrm>
            <a:prstGeom prst="rect">
              <a:avLst/>
            </a:prstGeom>
            <a:solidFill>
              <a:srgbClr val="E9EB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106" name="Google Shape;1106;p90"/>
            <p:cNvSpPr/>
            <p:nvPr/>
          </p:nvSpPr>
          <p:spPr>
            <a:xfrm>
              <a:off x="6270625" y="3328988"/>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4</a:t>
              </a:r>
              <a:endParaRPr b="0" i="0" sz="1800" u="none" cap="none" strike="noStrike">
                <a:solidFill>
                  <a:schemeClr val="dk1"/>
                </a:solidFill>
                <a:latin typeface="Arial"/>
                <a:ea typeface="Arial"/>
                <a:cs typeface="Arial"/>
                <a:sym typeface="Arial"/>
              </a:endParaRPr>
            </a:p>
          </p:txBody>
        </p:sp>
        <p:sp>
          <p:nvSpPr>
            <p:cNvPr id="1107" name="Google Shape;1107;p90"/>
            <p:cNvSpPr/>
            <p:nvPr/>
          </p:nvSpPr>
          <p:spPr>
            <a:xfrm>
              <a:off x="7308850" y="3328988"/>
              <a:ext cx="350838"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10</a:t>
              </a:r>
              <a:endParaRPr b="0" i="0" sz="1800" u="none" cap="none" strike="noStrike">
                <a:solidFill>
                  <a:schemeClr val="dk1"/>
                </a:solidFill>
                <a:latin typeface="Arial"/>
                <a:ea typeface="Arial"/>
                <a:cs typeface="Arial"/>
                <a:sym typeface="Arial"/>
              </a:endParaRPr>
            </a:p>
          </p:txBody>
        </p:sp>
      </p:grpSp>
      <p:grpSp>
        <p:nvGrpSpPr>
          <p:cNvPr id="1108" name="Google Shape;1108;p90"/>
          <p:cNvGrpSpPr/>
          <p:nvPr/>
        </p:nvGrpSpPr>
        <p:grpSpPr>
          <a:xfrm>
            <a:off x="9355764" y="3633787"/>
            <a:ext cx="2074862" cy="382588"/>
            <a:chOff x="6180138" y="3657600"/>
            <a:chExt cx="2074862" cy="382588"/>
          </a:xfrm>
        </p:grpSpPr>
        <p:sp>
          <p:nvSpPr>
            <p:cNvPr id="1109" name="Google Shape;1109;p90"/>
            <p:cNvSpPr/>
            <p:nvPr/>
          </p:nvSpPr>
          <p:spPr>
            <a:xfrm>
              <a:off x="6180138" y="3657600"/>
              <a:ext cx="1036638" cy="371475"/>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110" name="Google Shape;1110;p90"/>
            <p:cNvSpPr/>
            <p:nvPr/>
          </p:nvSpPr>
          <p:spPr>
            <a:xfrm>
              <a:off x="7216775" y="3657600"/>
              <a:ext cx="1038225" cy="371475"/>
            </a:xfrm>
            <a:prstGeom prst="rect">
              <a:avLst/>
            </a:prstGeom>
            <a:solidFill>
              <a:srgbClr val="CFD5E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id="1111" name="Google Shape;1111;p90"/>
            <p:cNvSpPr/>
            <p:nvPr/>
          </p:nvSpPr>
          <p:spPr>
            <a:xfrm>
              <a:off x="6270625" y="3700463"/>
              <a:ext cx="234950"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5</a:t>
              </a:r>
              <a:endParaRPr b="0" i="0" sz="1800" u="none" cap="none" strike="noStrike">
                <a:solidFill>
                  <a:schemeClr val="dk1"/>
                </a:solidFill>
                <a:latin typeface="Arial"/>
                <a:ea typeface="Arial"/>
                <a:cs typeface="Arial"/>
                <a:sym typeface="Arial"/>
              </a:endParaRPr>
            </a:p>
          </p:txBody>
        </p:sp>
        <p:sp>
          <p:nvSpPr>
            <p:cNvPr id="1112" name="Google Shape;1112;p90"/>
            <p:cNvSpPr/>
            <p:nvPr/>
          </p:nvSpPr>
          <p:spPr>
            <a:xfrm>
              <a:off x="7308850" y="3700463"/>
              <a:ext cx="350838" cy="3397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Calibri"/>
                <a:buNone/>
              </a:pPr>
              <a:r>
                <a:rPr b="0" i="0" lang="en-IE" sz="1800" u="none" cap="none" strike="noStrike">
                  <a:solidFill>
                    <a:srgbClr val="000000"/>
                  </a:solidFill>
                  <a:latin typeface="Calibri"/>
                  <a:ea typeface="Calibri"/>
                  <a:cs typeface="Calibri"/>
                  <a:sym typeface="Calibri"/>
                </a:rPr>
                <a:t>15</a:t>
              </a:r>
              <a:endParaRPr b="0" i="0" sz="1800" u="none" cap="none" strike="noStrik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2">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2">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2">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91"/>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FOR LOOP</a:t>
            </a:r>
            <a:endParaRPr/>
          </a:p>
        </p:txBody>
      </p:sp>
      <p:sp>
        <p:nvSpPr>
          <p:cNvPr id="1118" name="Google Shape;1118;p91"/>
          <p:cNvSpPr txBox="1"/>
          <p:nvPr>
            <p:ph idx="1" type="body"/>
          </p:nvPr>
        </p:nvSpPr>
        <p:spPr>
          <a:xfrm>
            <a:off x="838200" y="1825625"/>
            <a:ext cx="10515600" cy="1880101"/>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lang="en-IE"/>
              <a:t>LETS BUILD A PROGRAM WHICH PRINTS EACH CHARACTER IN A NAME</a:t>
            </a:r>
            <a:endParaRPr/>
          </a:p>
          <a:p>
            <a:pPr indent="0" lvl="0" marL="0" rtl="0" algn="l">
              <a:lnSpc>
                <a:spcPct val="120000"/>
              </a:lnSpc>
              <a:spcBef>
                <a:spcPts val="1000"/>
              </a:spcBef>
              <a:spcAft>
                <a:spcPts val="0"/>
              </a:spcAft>
              <a:buSzPts val="2000"/>
              <a:buNone/>
            </a:pPr>
            <a:r>
              <a:t/>
            </a:r>
            <a:endParaRPr/>
          </a:p>
          <a:p>
            <a:pPr indent="0" lvl="0" marL="0" rtl="0" algn="l">
              <a:lnSpc>
                <a:spcPct val="120000"/>
              </a:lnSpc>
              <a:spcBef>
                <a:spcPts val="1000"/>
              </a:spcBef>
              <a:spcAft>
                <a:spcPts val="0"/>
              </a:spcAft>
              <a:buSzPts val="2000"/>
              <a:buNone/>
            </a:pPr>
            <a:r>
              <a:rPr lang="en-IE"/>
              <a:t>SO, WHAT INPUTS WILL OUR PROGRAM NEED?</a:t>
            </a:r>
            <a:endParaRPr/>
          </a:p>
        </p:txBody>
      </p:sp>
      <p:sp>
        <p:nvSpPr>
          <p:cNvPr id="1119" name="Google Shape;1119;p91"/>
          <p:cNvSpPr txBox="1"/>
          <p:nvPr/>
        </p:nvSpPr>
        <p:spPr>
          <a:xfrm>
            <a:off x="838200" y="3575968"/>
            <a:ext cx="10515600" cy="5293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Inputs: inputName</a:t>
            </a:r>
            <a:endParaRPr sz="2800">
              <a:solidFill>
                <a:schemeClr val="dk1"/>
              </a:solidFill>
              <a:latin typeface="Twentieth Century"/>
              <a:ea typeface="Twentieth Century"/>
              <a:cs typeface="Twentieth Century"/>
              <a:sym typeface="Twentieth Century"/>
            </a:endParaRPr>
          </a:p>
        </p:txBody>
      </p:sp>
      <p:sp>
        <p:nvSpPr>
          <p:cNvPr id="1120" name="Google Shape;1120;p91"/>
          <p:cNvSpPr txBox="1"/>
          <p:nvPr/>
        </p:nvSpPr>
        <p:spPr>
          <a:xfrm>
            <a:off x="838200" y="4612774"/>
            <a:ext cx="10515600" cy="18801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en-IE" sz="2800">
                <a:solidFill>
                  <a:schemeClr val="dk1"/>
                </a:solidFill>
                <a:latin typeface="Twentieth Century"/>
                <a:ea typeface="Twentieth Century"/>
                <a:cs typeface="Twentieth Century"/>
                <a:sym typeface="Twentieth Century"/>
              </a:rPr>
              <a:t>So we want to print all the characters in a string.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2"/>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126" name="Google Shape;1126;p92"/>
          <p:cNvSpPr txBox="1"/>
          <p:nvPr>
            <p:ph type="title"/>
          </p:nvPr>
        </p:nvSpPr>
        <p:spPr>
          <a:xfrm>
            <a:off x="621629" y="640080"/>
            <a:ext cx="4225290" cy="55788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Twentieth Century"/>
              <a:buNone/>
            </a:pPr>
            <a:r>
              <a:rPr lang="en-IE">
                <a:solidFill>
                  <a:srgbClr val="FFFFFF"/>
                </a:solidFill>
              </a:rPr>
              <a:t>AN ALGORITHM IS A SET OF STEPS TO BE FOLLOWED TO SOLVE A PROBLEM.</a:t>
            </a:r>
            <a:br>
              <a:rPr lang="en-IE">
                <a:solidFill>
                  <a:srgbClr val="FFFFFF"/>
                </a:solidFill>
              </a:rPr>
            </a:br>
            <a:r>
              <a:rPr lang="en-IE">
                <a:solidFill>
                  <a:srgbClr val="FFFFFF"/>
                </a:solidFill>
              </a:rPr>
              <a:t> </a:t>
            </a:r>
            <a:br>
              <a:rPr lang="en-IE">
                <a:solidFill>
                  <a:srgbClr val="FFFFFF"/>
                </a:solidFill>
              </a:rPr>
            </a:br>
            <a:r>
              <a:rPr lang="en-IE">
                <a:solidFill>
                  <a:srgbClr val="FFFFFF"/>
                </a:solidFill>
              </a:rPr>
              <a:t>THIS IS WHAT THE ALGORITHM FOR OUR PROGRAM WOULD LOOK LIKE</a:t>
            </a:r>
            <a:endParaRPr/>
          </a:p>
        </p:txBody>
      </p:sp>
      <p:pic>
        <p:nvPicPr>
          <p:cNvPr descr="Diagram&#10;&#10;Description automatically generated" id="1127" name="Google Shape;1127;p92"/>
          <p:cNvPicPr preferRelativeResize="0"/>
          <p:nvPr>
            <p:ph idx="1" type="body"/>
          </p:nvPr>
        </p:nvPicPr>
        <p:blipFill rotWithShape="1">
          <a:blip r:embed="rId3">
            <a:alphaModFix/>
          </a:blip>
          <a:srcRect b="0" l="0" r="0" t="0"/>
          <a:stretch/>
        </p:blipFill>
        <p:spPr>
          <a:xfrm>
            <a:off x="6509649" y="1281112"/>
            <a:ext cx="4086225" cy="42957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3"/>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THE FOR LOOP</a:t>
            </a:r>
            <a:endParaRPr/>
          </a:p>
        </p:txBody>
      </p:sp>
      <p:sp>
        <p:nvSpPr>
          <p:cNvPr id="1133" name="Google Shape;1133;p93"/>
          <p:cNvSpPr txBox="1"/>
          <p:nvPr>
            <p:ph idx="1" type="body"/>
          </p:nvPr>
        </p:nvSpPr>
        <p:spPr>
          <a:xfrm>
            <a:off x="838200" y="1062872"/>
            <a:ext cx="11353800" cy="577687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20000"/>
              </a:lnSpc>
              <a:spcBef>
                <a:spcPts val="0"/>
              </a:spcBef>
              <a:spcAft>
                <a:spcPts val="0"/>
              </a:spcAft>
              <a:buSzPct val="100000"/>
              <a:buNone/>
            </a:pPr>
            <a:r>
              <a:rPr lang="en-IE"/>
              <a:t>SO WHAT DOES THIS LOOK LIKE IN OUR CODE?</a:t>
            </a:r>
            <a:endParaRPr/>
          </a:p>
          <a:p>
            <a:pPr indent="0" lvl="0" marL="0" rtl="0" algn="ctr">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INPUTNAME = INPUT("PLEASE ENTER A NAME: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FOR LETTER IN INPUTNAME:</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	PRINT("THE LETTER IS:",LETTER)</a:t>
            </a:r>
            <a:endParaRPr/>
          </a:p>
          <a:p>
            <a:pPr indent="0" lvl="0" marL="0" rtl="0" algn="l">
              <a:lnSpc>
                <a:spcPct val="120000"/>
              </a:lnSpc>
              <a:spcBef>
                <a:spcPts val="1000"/>
              </a:spcBef>
              <a:spcAft>
                <a:spcPts val="0"/>
              </a:spcAft>
              <a:buSzPct val="100000"/>
              <a:buNone/>
            </a:pPr>
            <a:r>
              <a:t/>
            </a:r>
            <a:endParaRPr/>
          </a:p>
          <a:p>
            <a:pPr indent="0" lvl="0" marL="0" rtl="0" algn="l">
              <a:lnSpc>
                <a:spcPct val="120000"/>
              </a:lnSpc>
              <a:spcBef>
                <a:spcPts val="1000"/>
              </a:spcBef>
              <a:spcAft>
                <a:spcPts val="0"/>
              </a:spcAft>
              <a:buSzPct val="100000"/>
              <a:buNone/>
            </a:pPr>
            <a:r>
              <a:rPr lang="en-IE"/>
              <a:t>INPUT:</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PLEASE ENTER A NAME: JOHN</a:t>
            </a:r>
            <a:endParaRPr/>
          </a:p>
          <a:p>
            <a:pPr indent="0" lvl="0" marL="0" rtl="0" algn="l">
              <a:lnSpc>
                <a:spcPct val="120000"/>
              </a:lnSpc>
              <a:spcBef>
                <a:spcPts val="1000"/>
              </a:spcBef>
              <a:spcAft>
                <a:spcPts val="0"/>
              </a:spcAft>
              <a:buSzPct val="100000"/>
              <a:buNone/>
            </a:pPr>
            <a:r>
              <a:rPr lang="en-IE"/>
              <a:t>OUTPUT: </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THE LETTER IS: J</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THE LETTER IS: O</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THE LETTER IS: H</a:t>
            </a:r>
            <a:endParaRPr/>
          </a:p>
          <a:p>
            <a:pPr indent="0" lvl="0" marL="0" rtl="0" algn="l">
              <a:lnSpc>
                <a:spcPct val="120000"/>
              </a:lnSpc>
              <a:spcBef>
                <a:spcPts val="1000"/>
              </a:spcBef>
              <a:spcAft>
                <a:spcPts val="0"/>
              </a:spcAft>
              <a:buSzPct val="100000"/>
              <a:buNone/>
            </a:pPr>
            <a:r>
              <a:rPr lang="en-IE">
                <a:latin typeface="Courier New"/>
                <a:ea typeface="Courier New"/>
                <a:cs typeface="Courier New"/>
                <a:sym typeface="Courier New"/>
              </a:rPr>
              <a:t>THE LETTER IS: N</a:t>
            </a:r>
            <a:endParaRPr/>
          </a:p>
        </p:txBody>
      </p:sp>
      <p:cxnSp>
        <p:nvCxnSpPr>
          <p:cNvPr id="1134" name="Google Shape;1134;p93"/>
          <p:cNvCxnSpPr/>
          <p:nvPr/>
        </p:nvCxnSpPr>
        <p:spPr>
          <a:xfrm>
            <a:off x="0" y="3496394"/>
            <a:ext cx="12192000" cy="0"/>
          </a:xfrm>
          <a:prstGeom prst="straightConnector1">
            <a:avLst/>
          </a:prstGeom>
          <a:noFill/>
          <a:ln cap="flat" cmpd="sng" w="9525">
            <a:solidFill>
              <a:srgbClr val="2581BC"/>
            </a:solidFill>
            <a:prstDash val="solid"/>
            <a:round/>
            <a:headEnd len="sm" w="sm" type="none"/>
            <a:tailEnd len="sm" w="sm" type="none"/>
          </a:ln>
        </p:spPr>
      </p:cxnSp>
      <p:cxnSp>
        <p:nvCxnSpPr>
          <p:cNvPr id="1135" name="Google Shape;1135;p93"/>
          <p:cNvCxnSpPr/>
          <p:nvPr/>
        </p:nvCxnSpPr>
        <p:spPr>
          <a:xfrm>
            <a:off x="0" y="1470155"/>
            <a:ext cx="12192000" cy="0"/>
          </a:xfrm>
          <a:prstGeom prst="straightConnector1">
            <a:avLst/>
          </a:prstGeom>
          <a:noFill/>
          <a:ln cap="flat" cmpd="sng" w="9525">
            <a:solidFill>
              <a:srgbClr val="2581BC"/>
            </a:solidFill>
            <a:prstDash val="solid"/>
            <a:round/>
            <a:headEnd len="sm" w="sm" type="none"/>
            <a:tailEnd len="sm" w="sm"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94"/>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SUMMARY</a:t>
            </a:r>
            <a:endParaRPr b="1"/>
          </a:p>
        </p:txBody>
      </p:sp>
      <p:sp>
        <p:nvSpPr>
          <p:cNvPr id="1141" name="Google Shape;1141;p94"/>
          <p:cNvSpPr txBox="1"/>
          <p:nvPr>
            <p:ph idx="1" type="body"/>
          </p:nvPr>
        </p:nvSpPr>
        <p:spPr>
          <a:xfrm>
            <a:off x="838200" y="1459684"/>
            <a:ext cx="10515600" cy="524312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b="1" lang="en-IE" sz="2000"/>
              <a:t>TODAY YOU LEARNED ABOUT:</a:t>
            </a:r>
            <a:endParaRPr/>
          </a:p>
          <a:p>
            <a:pPr indent="-228600" lvl="0" marL="228600" rtl="0" algn="l">
              <a:lnSpc>
                <a:spcPct val="120000"/>
              </a:lnSpc>
              <a:spcBef>
                <a:spcPts val="1000"/>
              </a:spcBef>
              <a:spcAft>
                <a:spcPts val="0"/>
              </a:spcAft>
              <a:buSzPts val="2200"/>
              <a:buFont typeface="Noto Sans Symbols"/>
              <a:buChar char="✔"/>
            </a:pPr>
            <a:r>
              <a:rPr lang="en-IE" sz="2200"/>
              <a:t>WHILE LOOP.</a:t>
            </a:r>
            <a:endParaRPr/>
          </a:p>
          <a:p>
            <a:pPr indent="-228600" lvl="1" marL="685800" rtl="0" algn="l">
              <a:lnSpc>
                <a:spcPct val="120000"/>
              </a:lnSpc>
              <a:spcBef>
                <a:spcPts val="500"/>
              </a:spcBef>
              <a:spcAft>
                <a:spcPts val="0"/>
              </a:spcAft>
              <a:buSzPts val="2200"/>
              <a:buFont typeface="Noto Sans Symbols"/>
              <a:buChar char="✔"/>
            </a:pPr>
            <a:r>
              <a:rPr lang="en-IE" sz="2200"/>
              <a:t>BETTER SUITED FOR UNKNOWN ENDINGS LIKE WHEN ‘Z’ IS ENTERED.</a:t>
            </a:r>
            <a:endParaRPr sz="2200"/>
          </a:p>
          <a:p>
            <a:pPr indent="-228600" lvl="1" marL="685800" rtl="0" algn="l">
              <a:lnSpc>
                <a:spcPct val="120000"/>
              </a:lnSpc>
              <a:spcBef>
                <a:spcPts val="500"/>
              </a:spcBef>
              <a:spcAft>
                <a:spcPts val="0"/>
              </a:spcAft>
              <a:buSzPts val="2200"/>
              <a:buFont typeface="Noto Sans Symbols"/>
              <a:buChar char="✔"/>
            </a:pPr>
            <a:r>
              <a:rPr lang="en-IE" sz="2200"/>
              <a:t>LOOP ENDS WHEN THE CONDITION IS MET.</a:t>
            </a:r>
            <a:endParaRPr/>
          </a:p>
          <a:p>
            <a:pPr indent="0" lvl="1" marL="457200" rtl="0" algn="l">
              <a:lnSpc>
                <a:spcPct val="120000"/>
              </a:lnSpc>
              <a:spcBef>
                <a:spcPts val="500"/>
              </a:spcBef>
              <a:spcAft>
                <a:spcPts val="0"/>
              </a:spcAft>
              <a:buSzPts val="2200"/>
              <a:buNone/>
            </a:pPr>
            <a:r>
              <a:t/>
            </a:r>
            <a:endParaRPr sz="2200"/>
          </a:p>
          <a:p>
            <a:pPr indent="-228600" lvl="0" marL="228600" rtl="0" algn="l">
              <a:lnSpc>
                <a:spcPct val="120000"/>
              </a:lnSpc>
              <a:spcBef>
                <a:spcPts val="1000"/>
              </a:spcBef>
              <a:spcAft>
                <a:spcPts val="0"/>
              </a:spcAft>
              <a:buSzPts val="2200"/>
              <a:buFont typeface="Noto Sans Symbols"/>
              <a:buChar char="✔"/>
            </a:pPr>
            <a:r>
              <a:rPr lang="en-IE" sz="2200"/>
              <a:t>FOR LOOP.</a:t>
            </a:r>
            <a:endParaRPr/>
          </a:p>
          <a:p>
            <a:pPr indent="-228600" lvl="1" marL="685800" rtl="0" algn="l">
              <a:lnSpc>
                <a:spcPct val="120000"/>
              </a:lnSpc>
              <a:spcBef>
                <a:spcPts val="500"/>
              </a:spcBef>
              <a:spcAft>
                <a:spcPts val="0"/>
              </a:spcAft>
              <a:buSzPts val="2200"/>
              <a:buFont typeface="Noto Sans Symbols"/>
              <a:buChar char="✔"/>
            </a:pPr>
            <a:r>
              <a:rPr lang="en-IE" sz="2200"/>
              <a:t>BEST FOR RUNNING BETWEEN TWO PARTICULAR NUMBERS OR A RANGE OR A SET NUMBER OF TIMES.</a:t>
            </a:r>
            <a:endParaRPr/>
          </a:p>
          <a:p>
            <a:pPr indent="-228600" lvl="1" marL="685800" rtl="0" algn="l">
              <a:lnSpc>
                <a:spcPct val="120000"/>
              </a:lnSpc>
              <a:spcBef>
                <a:spcPts val="500"/>
              </a:spcBef>
              <a:spcAft>
                <a:spcPts val="0"/>
              </a:spcAft>
              <a:buSzPts val="2200"/>
              <a:buFont typeface="Noto Sans Symbols"/>
              <a:buChar char="✔"/>
            </a:pPr>
            <a:r>
              <a:rPr lang="en-IE" sz="2200"/>
              <a:t>BEST FOR PRINTING LETTERS FROM A STRING.</a:t>
            </a:r>
            <a:endParaRPr sz="2200"/>
          </a:p>
          <a:p>
            <a:pPr indent="0" lvl="1" marL="457200" rtl="0" algn="l">
              <a:lnSpc>
                <a:spcPct val="120000"/>
              </a:lnSpc>
              <a:spcBef>
                <a:spcPts val="500"/>
              </a:spcBef>
              <a:spcAft>
                <a:spcPts val="0"/>
              </a:spcAft>
              <a:buSzPts val="2200"/>
              <a:buNone/>
            </a:pPr>
            <a:r>
              <a:t/>
            </a:r>
            <a:endParaRPr sz="22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5" name="Shape 1145"/>
        <p:cNvGrpSpPr/>
        <p:nvPr/>
      </p:nvGrpSpPr>
      <p:grpSpPr>
        <a:xfrm>
          <a:off x="0" y="0"/>
          <a:ext cx="0" cy="0"/>
          <a:chOff x="0" y="0"/>
          <a:chExt cx="0" cy="0"/>
        </a:xfrm>
      </p:grpSpPr>
      <p:pic>
        <p:nvPicPr>
          <p:cNvPr id="1146" name="Google Shape;1146;p95"/>
          <p:cNvPicPr preferRelativeResize="0"/>
          <p:nvPr/>
        </p:nvPicPr>
        <p:blipFill rotWithShape="1">
          <a:blip r:embed="rId3">
            <a:alphaModFix/>
          </a:blip>
          <a:srcRect b="0" l="0" r="0" t="0"/>
          <a:stretch/>
        </p:blipFill>
        <p:spPr>
          <a:xfrm>
            <a:off x="0" y="-1"/>
            <a:ext cx="12192003" cy="6858001"/>
          </a:xfrm>
          <a:prstGeom prst="rect">
            <a:avLst/>
          </a:prstGeom>
          <a:noFill/>
          <a:ln>
            <a:noFill/>
          </a:ln>
        </p:spPr>
      </p:pic>
      <p:pic>
        <p:nvPicPr>
          <p:cNvPr id="1147" name="Google Shape;1147;p95"/>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148" name="Google Shape;1148;p9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1149" name="Google Shape;1149;p95"/>
          <p:cNvPicPr preferRelativeResize="0"/>
          <p:nvPr/>
        </p:nvPicPr>
        <p:blipFill rotWithShape="1">
          <a:blip r:embed="rId4">
            <a:alphaModFix/>
          </a:blip>
          <a:srcRect b="10212" l="73623" r="0" t="43915"/>
          <a:stretch/>
        </p:blipFill>
        <p:spPr>
          <a:xfrm>
            <a:off x="8199690" y="290557"/>
            <a:ext cx="3992310" cy="3905520"/>
          </a:xfrm>
          <a:prstGeom prst="rect">
            <a:avLst/>
          </a:prstGeom>
          <a:noFill/>
          <a:ln>
            <a:noFill/>
          </a:ln>
        </p:spPr>
      </p:pic>
      <p:pic>
        <p:nvPicPr>
          <p:cNvPr id="1150" name="Google Shape;1150;p95"/>
          <p:cNvPicPr preferRelativeResize="0"/>
          <p:nvPr/>
        </p:nvPicPr>
        <p:blipFill rotWithShape="1">
          <a:blip r:embed="rId4">
            <a:alphaModFix/>
          </a:blip>
          <a:srcRect b="73832" l="12450" r="54325" t="1120"/>
          <a:stretch/>
        </p:blipFill>
        <p:spPr>
          <a:xfrm>
            <a:off x="4581330" y="0"/>
            <a:ext cx="6762408" cy="2867764"/>
          </a:xfrm>
          <a:prstGeom prst="rect">
            <a:avLst/>
          </a:prstGeom>
          <a:noFill/>
          <a:ln>
            <a:noFill/>
          </a:ln>
        </p:spPr>
      </p:pic>
      <p:sp>
        <p:nvSpPr>
          <p:cNvPr id="1151" name="Google Shape;1151;p95"/>
          <p:cNvSpPr txBox="1"/>
          <p:nvPr>
            <p:ph type="title"/>
          </p:nvPr>
        </p:nvSpPr>
        <p:spPr>
          <a:xfrm>
            <a:off x="1286933" y="2213361"/>
            <a:ext cx="6247721" cy="22048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IE" sz="4800"/>
              <a:t>LESSON 07</a:t>
            </a:r>
            <a:endParaRPr/>
          </a:p>
        </p:txBody>
      </p:sp>
      <p:sp>
        <p:nvSpPr>
          <p:cNvPr id="1152" name="Google Shape;1152;p95"/>
          <p:cNvSpPr txBox="1"/>
          <p:nvPr>
            <p:ph idx="1" type="body"/>
          </p:nvPr>
        </p:nvSpPr>
        <p:spPr>
          <a:xfrm>
            <a:off x="1286934" y="4418176"/>
            <a:ext cx="6247721" cy="126420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200"/>
              <a:buNone/>
            </a:pPr>
            <a:r>
              <a:rPr lang="en-IE" sz="2200">
                <a:solidFill>
                  <a:srgbClr val="FEFEFE"/>
                </a:solidFill>
              </a:rPr>
              <a:t>LISTS</a:t>
            </a:r>
            <a:endParaRPr/>
          </a:p>
        </p:txBody>
      </p:sp>
      <p:pic>
        <p:nvPicPr>
          <p:cNvPr id="1153" name="Google Shape;1153;p95"/>
          <p:cNvPicPr preferRelativeResize="0"/>
          <p:nvPr/>
        </p:nvPicPr>
        <p:blipFill rotWithShape="1">
          <a:blip r:embed="rId4">
            <a:alphaModFix/>
          </a:blip>
          <a:srcRect b="0" l="65973" r="19879" t="81531"/>
          <a:stretch/>
        </p:blipFill>
        <p:spPr>
          <a:xfrm>
            <a:off x="10246407" y="5429242"/>
            <a:ext cx="1945594" cy="1428758"/>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pic>
        <p:nvPicPr>
          <p:cNvPr id="1154" name="Google Shape;1154;p95"/>
          <p:cNvPicPr preferRelativeResize="0"/>
          <p:nvPr/>
        </p:nvPicPr>
        <p:blipFill rotWithShape="1">
          <a:blip r:embed="rId4">
            <a:alphaModFix/>
          </a:blip>
          <a:srcRect b="0" l="46466" r="30509" t="75007"/>
          <a:stretch/>
        </p:blipFill>
        <p:spPr>
          <a:xfrm>
            <a:off x="9795659" y="4064996"/>
            <a:ext cx="2716669" cy="1658803"/>
          </a:xfrm>
          <a:custGeom>
            <a:rect b="b" l="l" r="r" t="t"/>
            <a:pathLst>
              <a:path extrusionOk="0" h="1714050" w="4103216">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1158" name="Shape 1158"/>
        <p:cNvGrpSpPr/>
        <p:nvPr/>
      </p:nvGrpSpPr>
      <p:grpSpPr>
        <a:xfrm>
          <a:off x="0" y="0"/>
          <a:ext cx="0" cy="0"/>
          <a:chOff x="0" y="0"/>
          <a:chExt cx="0" cy="0"/>
        </a:xfrm>
      </p:grpSpPr>
      <p:sp>
        <p:nvSpPr>
          <p:cNvPr id="1159" name="Google Shape;1159;p96"/>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Periodic table of elements" id="1160" name="Google Shape;1160;p96"/>
          <p:cNvPicPr preferRelativeResize="0"/>
          <p:nvPr/>
        </p:nvPicPr>
        <p:blipFill rotWithShape="1">
          <a:blip r:embed="rId3">
            <a:alphaModFix/>
          </a:blip>
          <a:srcRect b="0" l="31576" r="29396" t="0"/>
          <a:stretch/>
        </p:blipFill>
        <p:spPr>
          <a:xfrm>
            <a:off x="20" y="10"/>
            <a:ext cx="4024741" cy="6857990"/>
          </a:xfrm>
          <a:prstGeom prst="rect">
            <a:avLst/>
          </a:prstGeom>
          <a:noFill/>
          <a:ln>
            <a:noFill/>
          </a:ln>
        </p:spPr>
      </p:pic>
      <p:sp>
        <p:nvSpPr>
          <p:cNvPr id="1161" name="Google Shape;1161;p96"/>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1162" name="Google Shape;1162;p96"/>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163" name="Google Shape;1163;p96"/>
          <p:cNvSpPr txBox="1"/>
          <p:nvPr>
            <p:ph type="title"/>
          </p:nvPr>
        </p:nvSpPr>
        <p:spPr>
          <a:xfrm>
            <a:off x="4465050" y="618517"/>
            <a:ext cx="667288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lang="en-IE"/>
              <a:t>LESSON 6 RECAP</a:t>
            </a:r>
            <a:endParaRPr/>
          </a:p>
        </p:txBody>
      </p:sp>
      <p:sp>
        <p:nvSpPr>
          <p:cNvPr id="1164" name="Google Shape;1164;p96"/>
          <p:cNvSpPr txBox="1"/>
          <p:nvPr>
            <p:ph idx="1" type="body"/>
          </p:nvPr>
        </p:nvSpPr>
        <p:spPr>
          <a:xfrm>
            <a:off x="4465048" y="2367092"/>
            <a:ext cx="6672887" cy="3424107"/>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500"/>
              <a:buNone/>
            </a:pPr>
            <a:r>
              <a:rPr b="1" lang="en-IE" sz="1500"/>
              <a:t>IN THE SIXTH LESSON WE LEARNED ABOUT:</a:t>
            </a:r>
            <a:endParaRPr sz="1500"/>
          </a:p>
          <a:p>
            <a:pPr indent="-228600" lvl="0" marL="228600" rtl="0" algn="l">
              <a:lnSpc>
                <a:spcPct val="110000"/>
              </a:lnSpc>
              <a:spcBef>
                <a:spcPts val="1000"/>
              </a:spcBef>
              <a:spcAft>
                <a:spcPts val="0"/>
              </a:spcAft>
              <a:buSzPts val="1500"/>
              <a:buFont typeface="Noto Sans Symbols"/>
              <a:buChar char="✔"/>
            </a:pPr>
            <a:r>
              <a:rPr lang="en-IE" sz="1500"/>
              <a:t>WHILE LOOP.</a:t>
            </a:r>
            <a:endParaRPr/>
          </a:p>
          <a:p>
            <a:pPr indent="-228600" lvl="1" marL="685800" rtl="0" algn="l">
              <a:lnSpc>
                <a:spcPct val="110000"/>
              </a:lnSpc>
              <a:spcBef>
                <a:spcPts val="500"/>
              </a:spcBef>
              <a:spcAft>
                <a:spcPts val="0"/>
              </a:spcAft>
              <a:buSzPts val="1500"/>
              <a:buFont typeface="Noto Sans Symbols"/>
              <a:buChar char="✔"/>
            </a:pPr>
            <a:r>
              <a:rPr lang="en-IE" sz="1500"/>
              <a:t>BETTER SUITED FOR UNKNOWN ENDINGS LIKE WHEN ‘Z’ IS ENTERED.</a:t>
            </a:r>
            <a:endParaRPr sz="1500"/>
          </a:p>
          <a:p>
            <a:pPr indent="-228600" lvl="1" marL="685800" rtl="0" algn="l">
              <a:lnSpc>
                <a:spcPct val="110000"/>
              </a:lnSpc>
              <a:spcBef>
                <a:spcPts val="500"/>
              </a:spcBef>
              <a:spcAft>
                <a:spcPts val="0"/>
              </a:spcAft>
              <a:buSzPts val="1500"/>
              <a:buFont typeface="Noto Sans Symbols"/>
              <a:buChar char="✔"/>
            </a:pPr>
            <a:r>
              <a:rPr lang="en-IE" sz="1500"/>
              <a:t>LOOP ENDS WHEN THE CONDITION IS MET.</a:t>
            </a:r>
            <a:endParaRPr/>
          </a:p>
          <a:p>
            <a:pPr indent="0" lvl="1" marL="457200" rtl="0" algn="l">
              <a:lnSpc>
                <a:spcPct val="110000"/>
              </a:lnSpc>
              <a:spcBef>
                <a:spcPts val="500"/>
              </a:spcBef>
              <a:spcAft>
                <a:spcPts val="0"/>
              </a:spcAft>
              <a:buSzPts val="1500"/>
              <a:buNone/>
            </a:pPr>
            <a:r>
              <a:t/>
            </a:r>
            <a:endParaRPr sz="1500"/>
          </a:p>
          <a:p>
            <a:pPr indent="-228600" lvl="0" marL="228600" rtl="0" algn="l">
              <a:lnSpc>
                <a:spcPct val="110000"/>
              </a:lnSpc>
              <a:spcBef>
                <a:spcPts val="1000"/>
              </a:spcBef>
              <a:spcAft>
                <a:spcPts val="0"/>
              </a:spcAft>
              <a:buSzPts val="1500"/>
              <a:buFont typeface="Noto Sans Symbols"/>
              <a:buChar char="✔"/>
            </a:pPr>
            <a:r>
              <a:rPr lang="en-IE" sz="1500"/>
              <a:t>FOR LOOP.</a:t>
            </a:r>
            <a:endParaRPr/>
          </a:p>
          <a:p>
            <a:pPr indent="-228600" lvl="1" marL="685800" rtl="0" algn="l">
              <a:lnSpc>
                <a:spcPct val="110000"/>
              </a:lnSpc>
              <a:spcBef>
                <a:spcPts val="500"/>
              </a:spcBef>
              <a:spcAft>
                <a:spcPts val="0"/>
              </a:spcAft>
              <a:buSzPts val="1500"/>
              <a:buFont typeface="Noto Sans Symbols"/>
              <a:buChar char="✔"/>
            </a:pPr>
            <a:r>
              <a:rPr lang="en-IE" sz="1500"/>
              <a:t>BEST FOR RUNNING BETWEEN TWO PARTICULAR NUMBERS OR A RANGE OR A SET NUMBER OF TIMES.</a:t>
            </a:r>
            <a:endParaRPr/>
          </a:p>
          <a:p>
            <a:pPr indent="-228600" lvl="1" marL="685800" rtl="0" algn="l">
              <a:lnSpc>
                <a:spcPct val="110000"/>
              </a:lnSpc>
              <a:spcBef>
                <a:spcPts val="500"/>
              </a:spcBef>
              <a:spcAft>
                <a:spcPts val="0"/>
              </a:spcAft>
              <a:buSzPts val="1500"/>
              <a:buFont typeface="Noto Sans Symbols"/>
              <a:buChar char="✔"/>
            </a:pPr>
            <a:r>
              <a:rPr lang="en-IE" sz="1500"/>
              <a:t>BEST FOR PRINTING LETTERS FROM A STRING.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1168" name="Shape 1168"/>
        <p:cNvGrpSpPr/>
        <p:nvPr/>
      </p:nvGrpSpPr>
      <p:grpSpPr>
        <a:xfrm>
          <a:off x="0" y="0"/>
          <a:ext cx="0" cy="0"/>
          <a:chOff x="0" y="0"/>
          <a:chExt cx="0" cy="0"/>
        </a:xfrm>
      </p:grpSpPr>
      <p:sp>
        <p:nvSpPr>
          <p:cNvPr id="1169" name="Google Shape;1169;p97"/>
          <p:cNvSpPr/>
          <p:nvPr/>
        </p:nvSpPr>
        <p:spPr>
          <a:xfrm>
            <a:off x="0" y="0"/>
            <a:ext cx="12192000" cy="6858000"/>
          </a:xfrm>
          <a:prstGeom prst="rect">
            <a:avLst/>
          </a:prstGeom>
          <a:gradFill>
            <a:gsLst>
              <a:gs pos="0">
                <a:schemeClr val="lt1"/>
              </a:gs>
              <a:gs pos="100000">
                <a:srgbClr val="B7B7B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descr="Classroom sticker progress chart" id="1170" name="Google Shape;1170;p97"/>
          <p:cNvPicPr preferRelativeResize="0"/>
          <p:nvPr/>
        </p:nvPicPr>
        <p:blipFill rotWithShape="1">
          <a:blip r:embed="rId3">
            <a:alphaModFix/>
          </a:blip>
          <a:srcRect b="0" l="47312" r="8672" t="0"/>
          <a:stretch/>
        </p:blipFill>
        <p:spPr>
          <a:xfrm>
            <a:off x="20" y="10"/>
            <a:ext cx="4024741" cy="6857990"/>
          </a:xfrm>
          <a:prstGeom prst="rect">
            <a:avLst/>
          </a:prstGeom>
          <a:noFill/>
          <a:ln>
            <a:noFill/>
          </a:ln>
        </p:spPr>
      </p:pic>
      <p:sp>
        <p:nvSpPr>
          <p:cNvPr id="1171" name="Google Shape;1171;p97"/>
          <p:cNvSpPr/>
          <p:nvPr/>
        </p:nvSpPr>
        <p:spPr>
          <a:xfrm>
            <a:off x="4024761" y="-2"/>
            <a:ext cx="81313" cy="6858002"/>
          </a:xfrm>
          <a:prstGeom prst="rect">
            <a:avLst/>
          </a:prstGeom>
          <a:gradFill>
            <a:gsLst>
              <a:gs pos="0">
                <a:srgbClr val="BBBBBB"/>
              </a:gs>
              <a:gs pos="7000">
                <a:srgbClr val="8A8A8A"/>
              </a:gs>
              <a:gs pos="15928">
                <a:srgbClr val="B5B5B5"/>
              </a:gs>
              <a:gs pos="44260">
                <a:srgbClr val="D5D5D5"/>
              </a:gs>
              <a:gs pos="50447">
                <a:srgbClr val="E6E6E6"/>
              </a:gs>
              <a:gs pos="60158">
                <a:srgbClr val="D5D5D5"/>
              </a:gs>
              <a:gs pos="84000">
                <a:srgbClr val="B5B5B5"/>
              </a:gs>
              <a:gs pos="93000">
                <a:srgbClr val="8A8A8A"/>
              </a:gs>
              <a:gs pos="100000">
                <a:srgbClr val="BBBBBB"/>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1172" name="Google Shape;1172;p9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173" name="Google Shape;1173;p97"/>
          <p:cNvSpPr txBox="1"/>
          <p:nvPr>
            <p:ph type="title"/>
          </p:nvPr>
        </p:nvSpPr>
        <p:spPr>
          <a:xfrm>
            <a:off x="4465050" y="618517"/>
            <a:ext cx="6672886"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WHAT IS A LIST?</a:t>
            </a:r>
            <a:endParaRPr/>
          </a:p>
        </p:txBody>
      </p:sp>
      <p:sp>
        <p:nvSpPr>
          <p:cNvPr id="1174" name="Google Shape;1174;p97"/>
          <p:cNvSpPr txBox="1"/>
          <p:nvPr>
            <p:ph idx="1" type="body"/>
          </p:nvPr>
        </p:nvSpPr>
        <p:spPr>
          <a:xfrm>
            <a:off x="4465048" y="1709530"/>
            <a:ext cx="6672887" cy="4081669"/>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SzPts val="2400"/>
              <a:buChar char="•"/>
            </a:pPr>
            <a:r>
              <a:rPr lang="en-IE" sz="2400"/>
              <a:t>A LIST IS A COLLECTION OF OBJECTS WHICH IS STORED IN ONE VARIABLE. </a:t>
            </a:r>
            <a:endParaRPr/>
          </a:p>
          <a:p>
            <a:pPr indent="-228600" lvl="0" marL="228600" rtl="0" algn="l">
              <a:lnSpc>
                <a:spcPct val="110000"/>
              </a:lnSpc>
              <a:spcBef>
                <a:spcPts val="1000"/>
              </a:spcBef>
              <a:spcAft>
                <a:spcPts val="0"/>
              </a:spcAft>
              <a:buSzPts val="2400"/>
              <a:buChar char="•"/>
            </a:pPr>
            <a:r>
              <a:rPr lang="en-IE" sz="2400"/>
              <a:t>LISTS CAN CONTAIN ANY SORT OF OBJECT:</a:t>
            </a:r>
            <a:endParaRPr/>
          </a:p>
          <a:p>
            <a:pPr indent="-228600" lvl="1" marL="685800" rtl="0" algn="l">
              <a:lnSpc>
                <a:spcPct val="110000"/>
              </a:lnSpc>
              <a:spcBef>
                <a:spcPts val="500"/>
              </a:spcBef>
              <a:spcAft>
                <a:spcPts val="0"/>
              </a:spcAft>
              <a:buSzPts val="2400"/>
              <a:buChar char="•"/>
            </a:pPr>
            <a:r>
              <a:rPr lang="en-IE" sz="2400"/>
              <a:t>NUMBERS</a:t>
            </a:r>
            <a:endParaRPr/>
          </a:p>
          <a:p>
            <a:pPr indent="-228600" lvl="1" marL="685800" rtl="0" algn="l">
              <a:lnSpc>
                <a:spcPct val="110000"/>
              </a:lnSpc>
              <a:spcBef>
                <a:spcPts val="500"/>
              </a:spcBef>
              <a:spcAft>
                <a:spcPts val="0"/>
              </a:spcAft>
              <a:buSzPts val="2400"/>
              <a:buChar char="•"/>
            </a:pPr>
            <a:r>
              <a:rPr lang="en-IE" sz="2400"/>
              <a:t>STRINGS</a:t>
            </a:r>
            <a:endParaRPr/>
          </a:p>
          <a:p>
            <a:pPr indent="-228600" lvl="1" marL="685800" rtl="0" algn="l">
              <a:lnSpc>
                <a:spcPct val="110000"/>
              </a:lnSpc>
              <a:spcBef>
                <a:spcPts val="500"/>
              </a:spcBef>
              <a:spcAft>
                <a:spcPts val="0"/>
              </a:spcAft>
              <a:buSzPts val="2400"/>
              <a:buChar char="•"/>
            </a:pPr>
            <a:r>
              <a:rPr lang="en-IE" sz="2400"/>
              <a:t>EVEN OTHER LISTS</a:t>
            </a:r>
            <a:endParaRPr/>
          </a:p>
          <a:p>
            <a:pPr indent="-228600" lvl="0" marL="228600" rtl="0" algn="l">
              <a:lnSpc>
                <a:spcPct val="110000"/>
              </a:lnSpc>
              <a:spcBef>
                <a:spcPts val="1000"/>
              </a:spcBef>
              <a:spcAft>
                <a:spcPts val="0"/>
              </a:spcAft>
              <a:buSzPts val="2400"/>
              <a:buChar char="•"/>
            </a:pPr>
            <a:r>
              <a:rPr lang="en-IE" sz="2400"/>
              <a:t>ANOTHER NAME FOR A LIST IS AN ARRAY.</a:t>
            </a:r>
            <a:endParaRPr sz="2400"/>
          </a:p>
          <a:p>
            <a:pPr indent="-133350" lvl="0" marL="228600" rtl="0" algn="l">
              <a:lnSpc>
                <a:spcPct val="110000"/>
              </a:lnSpc>
              <a:spcBef>
                <a:spcPts val="1000"/>
              </a:spcBef>
              <a:spcAft>
                <a:spcPts val="0"/>
              </a:spcAft>
              <a:buSzPts val="1500"/>
              <a:buNone/>
            </a:pPr>
            <a:r>
              <a:t/>
            </a:r>
            <a:endParaRPr sz="1500"/>
          </a:p>
          <a:p>
            <a:pPr indent="-133350" lvl="0" marL="228600" rtl="0" algn="l">
              <a:lnSpc>
                <a:spcPct val="110000"/>
              </a:lnSpc>
              <a:spcBef>
                <a:spcPts val="1000"/>
              </a:spcBef>
              <a:spcAft>
                <a:spcPts val="0"/>
              </a:spcAft>
              <a:buSzPts val="1500"/>
              <a:buNone/>
            </a:pPr>
            <a:r>
              <a:t/>
            </a:r>
            <a:endParaRPr sz="15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98"/>
          <p:cNvSpPr/>
          <p:nvPr/>
        </p:nvSpPr>
        <p:spPr>
          <a:xfrm>
            <a:off x="1210277" y="0"/>
            <a:ext cx="9771446" cy="6858000"/>
          </a:xfrm>
          <a:custGeom>
            <a:rect b="b" l="l" r="r" t="t"/>
            <a:pathLst>
              <a:path extrusionOk="0" h="6858000" w="9771446">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rgbClr val="D8D8D8">
              <a:alpha val="6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180" name="Google Shape;1180;p98"/>
          <p:cNvSpPr/>
          <p:nvPr/>
        </p:nvSpPr>
        <p:spPr>
          <a:xfrm>
            <a:off x="1504122" y="-1059760"/>
            <a:ext cx="9183756" cy="8977520"/>
          </a:xfrm>
          <a:prstGeom prst="ellipse">
            <a:avLst/>
          </a:prstGeom>
          <a:solidFill>
            <a:schemeClr val="accent6"/>
          </a:solidFill>
          <a:ln cap="flat" cmpd="sng" w="15875">
            <a:solidFill>
              <a:srgbClr val="7643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E" sz="13800">
                <a:solidFill>
                  <a:schemeClr val="lt1"/>
                </a:solidFill>
                <a:latin typeface="Twentieth Century"/>
                <a:ea typeface="Twentieth Century"/>
                <a:cs typeface="Twentieth Century"/>
                <a:sym typeface="Twentieth Century"/>
              </a:rPr>
              <a:t>A list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9"/>
          <p:cNvSpPr txBox="1"/>
          <p:nvPr>
            <p:ph type="title"/>
          </p:nvPr>
        </p:nvSpPr>
        <p:spPr>
          <a:xfrm>
            <a:off x="913775" y="618517"/>
            <a:ext cx="10364451" cy="15961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wentieth Century"/>
              <a:buNone/>
            </a:pPr>
            <a:r>
              <a:rPr b="1" lang="en-IE"/>
              <a:t>A LIST</a:t>
            </a:r>
            <a:endParaRPr/>
          </a:p>
        </p:txBody>
      </p:sp>
      <p:sp>
        <p:nvSpPr>
          <p:cNvPr id="1186" name="Google Shape;1186;p99"/>
          <p:cNvSpPr txBox="1"/>
          <p:nvPr>
            <p:ph idx="1" type="body"/>
          </p:nvPr>
        </p:nvSpPr>
        <p:spPr>
          <a:xfrm>
            <a:off x="913775" y="2367093"/>
            <a:ext cx="10364452" cy="3424107"/>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lang="en-IE"/>
              <a:t>A LIST BEGINS WITH AN OPENING SQUARE BRACKET AND ENDS WITH A CLOSING SQUARE BRACKET. THE VALUES INSIDE A LIST ARE SEPARATED BY A COMMA (,)</a:t>
            </a:r>
            <a:endParaRPr/>
          </a:p>
          <a:p>
            <a:pPr indent="0" lvl="0" marL="0" rtl="0" algn="l">
              <a:lnSpc>
                <a:spcPct val="120000"/>
              </a:lnSpc>
              <a:spcBef>
                <a:spcPts val="1000"/>
              </a:spcBef>
              <a:spcAft>
                <a:spcPts val="0"/>
              </a:spcAft>
              <a:buSzPts val="2000"/>
              <a:buNone/>
            </a:pPr>
            <a:r>
              <a:rPr lang="en-IE"/>
              <a:t>THE FOLLOWING ARE EXAMPLES OF LISTS:</a:t>
            </a:r>
            <a:endParaRPr/>
          </a:p>
          <a:p>
            <a:pPr indent="0" lvl="0" marL="0" rtl="0" algn="l">
              <a:lnSpc>
                <a:spcPct val="120000"/>
              </a:lnSpc>
              <a:spcBef>
                <a:spcPts val="1000"/>
              </a:spcBef>
              <a:spcAft>
                <a:spcPts val="0"/>
              </a:spcAft>
              <a:buSzPts val="2000"/>
              <a:buNone/>
            </a:pPr>
            <a:r>
              <a:t/>
            </a:r>
            <a:endParaRPr/>
          </a:p>
        </p:txBody>
      </p:sp>
      <p:sp>
        <p:nvSpPr>
          <p:cNvPr id="1187" name="Google Shape;1187;p99"/>
          <p:cNvSpPr txBox="1"/>
          <p:nvPr/>
        </p:nvSpPr>
        <p:spPr>
          <a:xfrm>
            <a:off x="838199" y="3723185"/>
            <a:ext cx="625971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numbers = [1,2,3,4,5]</a:t>
            </a:r>
            <a:endParaRPr/>
          </a:p>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letters = [‘a’,‘e’,‘i’,‘o’,‘u’]</a:t>
            </a:r>
            <a:endParaRPr/>
          </a:p>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names = [‘John’, ‘Jacob’, ‘Paul’]</a:t>
            </a:r>
            <a:endParaRPr/>
          </a:p>
          <a:p>
            <a:pPr indent="0" lvl="0" marL="0" marR="0" rtl="0" algn="l">
              <a:spcBef>
                <a:spcPts val="0"/>
              </a:spcBef>
              <a:spcAft>
                <a:spcPts val="0"/>
              </a:spcAft>
              <a:buClr>
                <a:schemeClr val="dk1"/>
              </a:buClr>
              <a:buSzPts val="2400"/>
              <a:buFont typeface="Courier New"/>
              <a:buNone/>
            </a:pPr>
            <a:r>
              <a:rPr lang="en-IE" sz="2400">
                <a:solidFill>
                  <a:schemeClr val="dk1"/>
                </a:solidFill>
                <a:latin typeface="Courier New"/>
                <a:ea typeface="Courier New"/>
                <a:cs typeface="Courier New"/>
                <a:sym typeface="Courier New"/>
              </a:rPr>
              <a:t>pairs = [[1,2],[3,4],[5,6]]</a:t>
            </a:r>
            <a:endParaRPr sz="2400">
              <a:solidFill>
                <a:schemeClr val="dk1"/>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2022-11-09T07:28:36Z</dcterms:created>
  <dc:creator>Jim Finn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b170d26-a298-4fcb-93e8-f72c55c78d0a_Enabled">
    <vt:lpwstr>true</vt:lpwstr>
  </property>
  <property fmtid="{D5CDD505-2E9C-101B-9397-08002B2CF9AE}" pid="3" name="MSIP_Label_bb170d26-a298-4fcb-93e8-f72c55c78d0a_SetDate">
    <vt:lpwstr>2022-11-29T11:50:22Z</vt:lpwstr>
  </property>
  <property fmtid="{D5CDD505-2E9C-101B-9397-08002B2CF9AE}" pid="4" name="MSIP_Label_bb170d26-a298-4fcb-93e8-f72c55c78d0a_Method">
    <vt:lpwstr>Standard</vt:lpwstr>
  </property>
  <property fmtid="{D5CDD505-2E9C-101B-9397-08002B2CF9AE}" pid="5" name="MSIP_Label_bb170d26-a298-4fcb-93e8-f72c55c78d0a_Name">
    <vt:lpwstr>defa4170-0d19-0005-0004-bc88714345d2</vt:lpwstr>
  </property>
  <property fmtid="{D5CDD505-2E9C-101B-9397-08002B2CF9AE}" pid="6" name="MSIP_Label_bb170d26-a298-4fcb-93e8-f72c55c78d0a_SiteId">
    <vt:lpwstr>3ed6c8f5-4c16-44ad-9eed-60f851834a84</vt:lpwstr>
  </property>
  <property fmtid="{D5CDD505-2E9C-101B-9397-08002B2CF9AE}" pid="7" name="MSIP_Label_bb170d26-a298-4fcb-93e8-f72c55c78d0a_ActionId">
    <vt:lpwstr>0d38de2d-864a-4507-9de8-4b3d5ad267be</vt:lpwstr>
  </property>
  <property fmtid="{D5CDD505-2E9C-101B-9397-08002B2CF9AE}" pid="8" name="MSIP_Label_bb170d26-a298-4fcb-93e8-f72c55c78d0a_ContentBits">
    <vt:lpwstr>0</vt:lpwstr>
  </property>
</Properties>
</file>